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13" r:id="rId3"/>
    <p:sldId id="306" r:id="rId4"/>
    <p:sldId id="296" r:id="rId5"/>
    <p:sldId id="311" r:id="rId6"/>
    <p:sldId id="312" r:id="rId7"/>
    <p:sldId id="258" r:id="rId8"/>
    <p:sldId id="298" r:id="rId9"/>
    <p:sldId id="286" r:id="rId10"/>
    <p:sldId id="287" r:id="rId11"/>
    <p:sldId id="307" r:id="rId12"/>
    <p:sldId id="290" r:id="rId13"/>
    <p:sldId id="289" r:id="rId14"/>
    <p:sldId id="308" r:id="rId15"/>
    <p:sldId id="302" r:id="rId16"/>
    <p:sldId id="300" r:id="rId17"/>
    <p:sldId id="301" r:id="rId18"/>
    <p:sldId id="303" r:id="rId19"/>
    <p:sldId id="309" r:id="rId20"/>
    <p:sldId id="310" r:id="rId21"/>
    <p:sldId id="304" r:id="rId22"/>
    <p:sldId id="305" r:id="rId23"/>
    <p:sldId id="261" r:id="rId2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844" autoAdjust="0"/>
  </p:normalViewPr>
  <p:slideViewPr>
    <p:cSldViewPr>
      <p:cViewPr>
        <p:scale>
          <a:sx n="75" d="100"/>
          <a:sy n="75" d="100"/>
        </p:scale>
        <p:origin x="-266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44624"/>
            <a:ext cx="9180512" cy="6858000"/>
            <a:chOff x="0" y="3175"/>
            <a:chExt cx="9144000" cy="685482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175"/>
              <a:ext cx="9144000" cy="685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Прямоугольник 11"/>
            <p:cNvSpPr/>
            <p:nvPr/>
          </p:nvSpPr>
          <p:spPr>
            <a:xfrm>
              <a:off x="0" y="6444044"/>
              <a:ext cx="89644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Министерство образования и науки Республики Татарстан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74637"/>
            <a:ext cx="7488832" cy="922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05272" y="3429000"/>
            <a:ext cx="7715200" cy="2688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1196753"/>
            <a:ext cx="7772400" cy="37741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реализации государственных программ в сфере государственной национальной политики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</a:t>
            </a:r>
            <a:r>
              <a:rPr lang="ru-RU" sz="3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05272" y="4333556"/>
            <a:ext cx="7499176" cy="1752600"/>
          </a:xfrm>
        </p:spPr>
        <p:txBody>
          <a:bodyPr>
            <a:normAutofit lnSpcReduction="10000"/>
          </a:bodyPr>
          <a:lstStyle/>
          <a:p>
            <a:pPr algn="l"/>
            <a:endParaRPr lang="ru-RU" sz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Гульназ Хамзовна Исмагилова</a:t>
            </a: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национального образования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Республики Татарстан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l"/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183"/>
            <a:ext cx="854053" cy="86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63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44624"/>
            <a:ext cx="9180512" cy="6858000"/>
            <a:chOff x="0" y="3175"/>
            <a:chExt cx="9144000" cy="685482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175"/>
              <a:ext cx="9144000" cy="685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Прямоугольник 12"/>
            <p:cNvSpPr/>
            <p:nvPr/>
          </p:nvSpPr>
          <p:spPr>
            <a:xfrm>
              <a:off x="2699792" y="6444044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Министерство образования и науки Республики Татарстан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151216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2.1. Проведение в местах компактного проживания татар</a:t>
            </a:r>
            <a:r>
              <a:rPr lang="tt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конкурсов школ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tt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ных сочинений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tt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Моя семья» (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tt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Минем гаилә»),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tt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Моя родословная» (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tt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Минем шәҗәрә»),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tt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Мое село» (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tt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Минем туган җирем</a:t>
            </a:r>
            <a:r>
              <a:rPr lang="tt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34297"/>
            <a:ext cx="4824536" cy="272289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научно-практическая конференция «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Шәҗәрәләр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нәсел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агачы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ноября 2016 года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имени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Академика Р.З.Сагдеева»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Буинского муниципального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Республики Татарстан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92304"/>
            <a:ext cx="2845105" cy="1896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95" y="4065238"/>
            <a:ext cx="2838929" cy="1892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Afanaseva\Desktop\сам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928666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0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1534" y="260648"/>
            <a:ext cx="7704856" cy="66431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Дни татарского просвещения в субъектах Российской Федерации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5" y="21113"/>
            <a:ext cx="854053" cy="864553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77" y="6394813"/>
            <a:ext cx="60483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Who is it\Desktop\слайды\IMG_07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5" y="902817"/>
            <a:ext cx="3084150" cy="1944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9243" y="2847034"/>
            <a:ext cx="2735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22300">
              <a:spcBef>
                <a:spcPct val="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Республика Марий Эл </a:t>
            </a:r>
          </a:p>
          <a:p>
            <a:pPr algn="ctr" defTabSz="622300">
              <a:spcBef>
                <a:spcPct val="0"/>
              </a:spcBef>
            </a:pPr>
            <a:r>
              <a:rPr lang="tt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23-24 ноября 2016 года</a:t>
            </a:r>
            <a:r>
              <a:rPr lang="tt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) 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anose="020B0604020202020204" pitchFamily="34" charset="0"/>
            </a:endParaRPr>
          </a:p>
        </p:txBody>
      </p:sp>
      <p:pic>
        <p:nvPicPr>
          <p:cNvPr id="9" name="Picture 2" descr="C:\Users\Who is it\Desktop\слайды\print_1978007_18614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927" y="917277"/>
            <a:ext cx="3205806" cy="2050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23567" y="2956741"/>
            <a:ext cx="330816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Республика Мордовия 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tt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28-29 ноября 2016 года</a:t>
            </a:r>
            <a:r>
              <a:rPr lang="tt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) 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 panose="020B0604020202020204" pitchFamily="34" charset="0"/>
            </a:endParaRPr>
          </a:p>
        </p:txBody>
      </p:sp>
      <p:pic>
        <p:nvPicPr>
          <p:cNvPr id="12" name="Picture 3" descr="C:\Users\Who is it\Desktop\дни тата просвещения\пенза\дтп пенза\IMG_78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4" y="3671824"/>
            <a:ext cx="3084150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718389"/>
            <a:ext cx="392299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Пензенская область 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tt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с 30 ноября по 2 декабря 2016 года</a:t>
            </a:r>
            <a:r>
              <a:rPr lang="tt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14" name="Picture 2" descr="C:\Users\Who is it\Desktop\ГГГГ\110APPLE\IMG_045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927" y="3677812"/>
            <a:ext cx="3262272" cy="2082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80596" y="5760056"/>
            <a:ext cx="259410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Оренбургская область 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tt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6-8 декабря 2016 года</a:t>
            </a:r>
            <a:r>
              <a:rPr lang="tt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60018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44624"/>
            <a:ext cx="9180512" cy="6858000"/>
            <a:chOff x="0" y="3175"/>
            <a:chExt cx="9144000" cy="685482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175"/>
              <a:ext cx="9144000" cy="685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Прямоугольник 12"/>
            <p:cNvSpPr/>
            <p:nvPr/>
          </p:nvSpPr>
          <p:spPr>
            <a:xfrm>
              <a:off x="2699792" y="6444044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Министерство образования и науки Республики Татарстан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702005" cy="1143000"/>
          </a:xfrm>
        </p:spPr>
        <p:txBody>
          <a:bodyPr>
            <a:noAutofit/>
          </a:bodyPr>
          <a:lstStyle/>
          <a:p>
            <a:r>
              <a:rPr lang="tt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учебниками </a:t>
            </a:r>
            <a:r>
              <a:rPr lang="tt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образовательных организаций субъектов РФ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901787"/>
              </p:ext>
            </p:extLst>
          </p:nvPr>
        </p:nvGraphicFramePr>
        <p:xfrm>
          <a:off x="1043608" y="1556792"/>
          <a:ext cx="7864397" cy="3947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/>
                <a:gridCol w="1368152"/>
                <a:gridCol w="2304256"/>
                <a:gridCol w="1311669"/>
              </a:tblGrid>
              <a:tr h="23075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Субъекты</a:t>
                      </a:r>
                      <a:endParaRPr lang="ru-RU" sz="18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Учебная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лит-ра (экз.)</a:t>
                      </a:r>
                      <a:endParaRPr lang="ru-RU" sz="18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Субъекты</a:t>
                      </a:r>
                      <a:endParaRPr lang="ru-RU" sz="18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Учебная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лит-ра (экз.)</a:t>
                      </a:r>
                      <a:endParaRPr lang="ru-RU" sz="18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7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tt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осква, РТНКА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Тюмен</a:t>
                      </a:r>
                      <a:r>
                        <a:rPr lang="ru-RU" sz="16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ская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область 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341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Нижегородская область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214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Самар</a:t>
                      </a:r>
                      <a:r>
                        <a:rPr lang="ru-RU" sz="16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ская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область 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380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tt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ублика</a:t>
                      </a:r>
                      <a:r>
                        <a:rPr lang="tt-RU" sz="16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Чувашия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432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Саратов</a:t>
                      </a:r>
                      <a:r>
                        <a:rPr lang="ru-RU" sz="16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ская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область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210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Республика </a:t>
                      </a:r>
                      <a:r>
                        <a:rPr lang="ru-RU" sz="16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Мордов</a:t>
                      </a:r>
                      <a:r>
                        <a:rPr lang="tt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ия 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284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Челябинская область 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Республика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Марий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Эл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310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Перм</a:t>
                      </a:r>
                      <a:r>
                        <a:rPr lang="ru-RU" sz="16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ский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край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370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3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Республика Башкортостан 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2365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Свердлов</a:t>
                      </a:r>
                      <a:r>
                        <a:rPr lang="ru-RU" sz="16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ская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область 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160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Оренбургская область 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506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Волгоградская область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Кировская область 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166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ХМАО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220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Ульяновская область 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699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Астрахан</a:t>
                      </a:r>
                      <a:r>
                        <a:rPr lang="ru-RU" sz="16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ская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область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135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Пенз</a:t>
                      </a:r>
                      <a:r>
                        <a:rPr lang="tt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ен</a:t>
                      </a:r>
                      <a:r>
                        <a:rPr lang="ru-RU" sz="16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ская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область 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1270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Республика Удмуртия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294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114"/>
            <a:ext cx="928666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979" y="5851863"/>
            <a:ext cx="78484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выданной учебной литературы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11220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книг образовательным организациям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44624"/>
            <a:ext cx="9180512" cy="6858000"/>
            <a:chOff x="0" y="3175"/>
            <a:chExt cx="9144000" cy="685482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175"/>
              <a:ext cx="9144000" cy="685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Прямоугольник 13"/>
            <p:cNvSpPr/>
            <p:nvPr/>
          </p:nvSpPr>
          <p:spPr>
            <a:xfrm>
              <a:off x="2699792" y="6444044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Министерство образования и науки Республики Татарстан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7"/>
            <a:ext cx="7283943" cy="1498178"/>
          </a:xfrm>
        </p:spPr>
        <p:txBody>
          <a:bodyPr>
            <a:noAutofit/>
          </a:bodyPr>
          <a:lstStyle/>
          <a:p>
            <a:pPr marL="90488" lvl="0" indent="0"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2.6. Проведение мероприятий по привлечению талантливой  татарской молодежи из регионов Российской Федерации и стран ближнего и дальнего зарубежья для обучения в вузах Республики Татарстан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1986696"/>
            <a:ext cx="4491442" cy="2882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672586" y="5313549"/>
            <a:ext cx="43656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97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аявок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поступивших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7" y="260647"/>
            <a:ext cx="854053" cy="86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44624"/>
            <a:ext cx="9180512" cy="6858000"/>
            <a:chOff x="0" y="3175"/>
            <a:chExt cx="9144000" cy="685482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175"/>
              <a:ext cx="9144000" cy="685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Прямоугольник 9"/>
            <p:cNvSpPr/>
            <p:nvPr/>
          </p:nvSpPr>
          <p:spPr>
            <a:xfrm>
              <a:off x="2699792" y="6444044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Министерство образования и науки Республики Татарстан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5" y="21113"/>
            <a:ext cx="854053" cy="86455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686368"/>
              </p:ext>
            </p:extLst>
          </p:nvPr>
        </p:nvGraphicFramePr>
        <p:xfrm>
          <a:off x="395536" y="1608936"/>
          <a:ext cx="8419582" cy="37642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632940"/>
                <a:gridCol w="1777822"/>
                <a:gridCol w="1478120"/>
                <a:gridCol w="1530700"/>
              </a:tblGrid>
              <a:tr h="5040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Финансирование,</a:t>
                      </a:r>
                    </a:p>
                    <a:p>
                      <a:pPr algn="ctr"/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016"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РТ</a:t>
                      </a:r>
                      <a:endParaRPr lang="ru-RU" sz="1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РФ</a:t>
                      </a:r>
                      <a:endParaRPr lang="ru-RU" sz="1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33682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«Сохранение национальной идентичности татарского народа (2014-2016 годы)»</a:t>
                      </a:r>
                      <a:endParaRPr lang="ru-RU" sz="20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10">
                <a:tc gridSpan="4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925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«Реализация государственной национальной политики в Республике Татарстан на 2014 – 2020 годы»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043608" y="377839"/>
            <a:ext cx="7632847" cy="6028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</a:t>
            </a:r>
            <a:endParaRPr lang="tt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6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44624"/>
            <a:ext cx="9180512" cy="6858000"/>
            <a:chOff x="0" y="3175"/>
            <a:chExt cx="9144000" cy="685482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175"/>
              <a:ext cx="9144000" cy="685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Прямоугольник 11"/>
            <p:cNvSpPr/>
            <p:nvPr/>
          </p:nvSpPr>
          <p:spPr>
            <a:xfrm>
              <a:off x="2699792" y="6444044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Министерство образования и науки Республики Татарстан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23827"/>
            <a:ext cx="6927083" cy="85600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3.17. XII республиканские Кирилло-Мефодиевские юношеские научные чтения</a:t>
            </a:r>
          </a:p>
        </p:txBody>
      </p:sp>
      <p:pic>
        <p:nvPicPr>
          <p:cNvPr id="14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114"/>
            <a:ext cx="928666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706358" y="4077072"/>
            <a:ext cx="40689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РТ – </a:t>
            </a:r>
            <a:endParaRPr lang="ru-RU" sz="2200" b="1" dirty="0" smtClean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0,9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5445224"/>
            <a:ext cx="39873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2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–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500 человек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NacOtdel\Desktop\IMG_03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9302"/>
            <a:ext cx="3759358" cy="2539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NacOtdel\Desktop\IMG_0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10" y="1255280"/>
            <a:ext cx="4079998" cy="2247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cOtdel\Desktop\IMG_11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7"/>
            <a:ext cx="3758490" cy="2353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3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27384"/>
            <a:ext cx="9180512" cy="6858000"/>
            <a:chOff x="0" y="273843"/>
            <a:chExt cx="9144000" cy="685482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73843"/>
              <a:ext cx="9144000" cy="685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Прямоугольник 11"/>
            <p:cNvSpPr/>
            <p:nvPr/>
          </p:nvSpPr>
          <p:spPr>
            <a:xfrm>
              <a:off x="2735861" y="6687361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Министерство образования и науки Республики Татарстан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23827"/>
            <a:ext cx="6999091" cy="85600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2.10. Проведение межвузовского фестиваля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иностранного студента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114"/>
            <a:ext cx="928666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5509" y="1147683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</a:t>
            </a:r>
          </a:p>
          <a:p>
            <a:pPr lvl="0" algn="just"/>
            <a:r>
              <a:rPr lang="ru-RU" sz="2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РТ </a:t>
            </a:r>
            <a:r>
              <a:rPr lang="ru-RU" sz="22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r>
              <a:rPr lang="ru-RU" sz="2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algn="just"/>
            <a:r>
              <a:rPr lang="ru-RU" sz="22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РФ –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  <a:r>
              <a:rPr lang="ru-RU" sz="22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млн. </a:t>
            </a:r>
            <a:r>
              <a:rPr lang="ru-RU" sz="2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2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200" b="1" dirty="0" smtClean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2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заявок из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2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ВУЗов Татарстана</a:t>
            </a:r>
            <a:endParaRPr lang="ru-RU" sz="22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NacOtdel\Desktop\Безымя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47" y="3284983"/>
            <a:ext cx="4661462" cy="2634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acOtdel\Desktop\Безымянн1ы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20" y="1190398"/>
            <a:ext cx="4032448" cy="2468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acOtdel\Desktop\u0yyenejad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728" y="3658940"/>
            <a:ext cx="3852768" cy="2570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5677" y="22696"/>
            <a:ext cx="9180512" cy="6858000"/>
            <a:chOff x="0" y="3175"/>
            <a:chExt cx="9144000" cy="685482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175"/>
              <a:ext cx="9144000" cy="685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Прямоугольник 11"/>
            <p:cNvSpPr/>
            <p:nvPr/>
          </p:nvSpPr>
          <p:spPr>
            <a:xfrm>
              <a:off x="2699792" y="6444044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Министерство образования и науки Республики Татарстан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23827"/>
            <a:ext cx="6855075" cy="85600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2.12. Реализация культурно-образовательного проекта «Диалог культур»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114"/>
            <a:ext cx="928666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338473"/>
            <a:ext cx="40689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РТ – </a:t>
            </a:r>
            <a:endParaRPr lang="ru-RU" sz="2200" b="1" dirty="0" smtClean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r>
              <a:rPr lang="ru-RU" sz="2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lvl="0" algn="ctr"/>
            <a:endParaRPr lang="ru-RU" sz="22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РФ – </a:t>
            </a:r>
            <a:endParaRPr lang="ru-RU" sz="2200" b="1" dirty="0" smtClean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r>
              <a:rPr lang="ru-RU" sz="2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5194" y="3708648"/>
            <a:ext cx="398731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2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–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 человек</a:t>
            </a:r>
          </a:p>
          <a:p>
            <a:pPr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NacOtdel\AppData\Local\Temp\Rar$DRa0.671\фото 1\фото 1\DSC_4764-48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44849"/>
            <a:ext cx="3707904" cy="2463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acOtdel\AppData\Local\Temp\Rar$DRa0.302\фото 1\фото 1\DSC_4635-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30476"/>
            <a:ext cx="3779912" cy="2510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5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44624"/>
            <a:ext cx="9180512" cy="6858000"/>
            <a:chOff x="0" y="3175"/>
            <a:chExt cx="9144000" cy="685482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175"/>
              <a:ext cx="9144000" cy="685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Прямоугольник 18"/>
            <p:cNvSpPr/>
            <p:nvPr/>
          </p:nvSpPr>
          <p:spPr>
            <a:xfrm>
              <a:off x="2699792" y="6444044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Министерство образования и науки Республики Татарстан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592" y="260648"/>
            <a:ext cx="6785848" cy="78971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исследования, проведенные в рамках Программы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3" y="171114"/>
            <a:ext cx="928666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412776"/>
            <a:ext cx="4039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РТ –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2,0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РФ –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593" y="3068960"/>
            <a:ext cx="84668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здана монография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в революции: Казанская губерния</a:t>
            </a:r>
            <a:r>
              <a:rPr lang="tt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2-х томах. Т.1. 1905–1907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рганизовано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научное исследование «Казанская губерния в 1917 году: историко-антропологический анализ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здано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научно-популярное издание: Нам жить и помнить. Татарская АССР в годы Великой Отечественной войны (1941–1945 гг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рганизованы экспедиции в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 Казань, Чистополь, Нурлат, Альметьевск,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Высокогорский районы по исследованию этнических диаспор и сообществ мигрантов Республики Татарстан. По итогам подготовлена монография 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97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44624"/>
            <a:ext cx="9180512" cy="6858000"/>
            <a:chOff x="0" y="3175"/>
            <a:chExt cx="9144000" cy="685482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175"/>
              <a:ext cx="9144000" cy="685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Прямоугольник 18"/>
            <p:cNvSpPr/>
            <p:nvPr/>
          </p:nvSpPr>
          <p:spPr>
            <a:xfrm>
              <a:off x="2699792" y="6444044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Министерство образования и науки Республики Татарстан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3" y="171114"/>
            <a:ext cx="928666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4941168"/>
            <a:ext cx="4039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РТ –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РФ –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71114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Всероссийская научно-практическая конференция «Позитивный опыт регулирования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этносоциальных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этнокультурных процессов в различных регионах Российской Федерации»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593" y="2204864"/>
            <a:ext cx="3362623" cy="2220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1912" y="2276872"/>
            <a:ext cx="3267030" cy="2148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8595" y="2276872"/>
            <a:ext cx="13233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6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44624"/>
            <a:ext cx="9180512" cy="6858000"/>
            <a:chOff x="0" y="3175"/>
            <a:chExt cx="9144000" cy="685482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175"/>
              <a:ext cx="9144000" cy="685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Прямоугольник 11"/>
            <p:cNvSpPr/>
            <p:nvPr/>
          </p:nvSpPr>
          <p:spPr>
            <a:xfrm>
              <a:off x="2699792" y="6444044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Министерство образования и науки Республики Татарстан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637"/>
            <a:ext cx="854053" cy="86455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853416"/>
              </p:ext>
            </p:extLst>
          </p:nvPr>
        </p:nvGraphicFramePr>
        <p:xfrm>
          <a:off x="467543" y="1700808"/>
          <a:ext cx="8491591" cy="38404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365070"/>
                <a:gridCol w="2091967"/>
                <a:gridCol w="1490762"/>
                <a:gridCol w="1543792"/>
              </a:tblGrid>
              <a:tr h="504056">
                <a:tc rowSpan="2"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Финансирование,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016"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24016"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план/исполнение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выделено/освоено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833682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«Сохранение национальной идентичности татарского народа (2014-2016 годы)»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/ 9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 / 6,0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10">
                <a:tc gridSpan="4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925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«Реализация государственной национальной политики в Республике Татарстан на 2014 – 2020 годы»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/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 / 6,345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 / 2,6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95736" y="274637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государственных программ в сфере государственной национальной политики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44624"/>
            <a:ext cx="9180512" cy="6858000"/>
            <a:chOff x="0" y="3175"/>
            <a:chExt cx="9144000" cy="685482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175"/>
              <a:ext cx="9144000" cy="685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Прямоугольник 18"/>
            <p:cNvSpPr/>
            <p:nvPr/>
          </p:nvSpPr>
          <p:spPr>
            <a:xfrm>
              <a:off x="2699792" y="6444044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Министерство образования и науки Республики Татарстан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5474"/>
            <a:ext cx="6785848" cy="6480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научно-практическая конференция «Национальная литература республик Поволжья: проблемы межкультурной коммуникации»</a:t>
            </a:r>
          </a:p>
        </p:txBody>
      </p:sp>
      <p:pic>
        <p:nvPicPr>
          <p:cNvPr id="14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3" y="171114"/>
            <a:ext cx="928666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64028" y="5213300"/>
            <a:ext cx="4039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РТ –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РФ –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NacOtdel\Desktop\DSC053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25" y="2014056"/>
            <a:ext cx="4142854" cy="2760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acOtdel\Desktop\DSC053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1" y="1964499"/>
            <a:ext cx="4291603" cy="2859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1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5677" y="22696"/>
            <a:ext cx="9180512" cy="6858000"/>
            <a:chOff x="0" y="3175"/>
            <a:chExt cx="9144000" cy="685482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175"/>
              <a:ext cx="9144000" cy="685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Прямоугольник 20"/>
            <p:cNvSpPr/>
            <p:nvPr/>
          </p:nvSpPr>
          <p:spPr>
            <a:xfrm>
              <a:off x="2699792" y="6444044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Министерство образования и науки Республики Татарстан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36690"/>
            <a:ext cx="6120680" cy="64314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обучающих программ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1114"/>
            <a:ext cx="928666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6823149">
            <a:off x="2614938" y="1723381"/>
            <a:ext cx="1220114" cy="33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4354026" y="1758541"/>
            <a:ext cx="1146158" cy="33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4318920">
            <a:off x="6008021" y="1706925"/>
            <a:ext cx="1205518" cy="33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661280"/>
            <a:ext cx="2768478" cy="24239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служащие, осуществляющих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национальными объединениями и религиозными организациями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81165" y="2671016"/>
            <a:ext cx="2573804" cy="24141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поселений муниципальных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районов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45460" y="2671016"/>
            <a:ext cx="2437912" cy="24141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национально-культурных объединений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5201324"/>
            <a:ext cx="82438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 </a:t>
            </a:r>
          </a:p>
          <a:p>
            <a:pPr lvl="0" algn="ctr"/>
            <a:r>
              <a:rPr lang="ru-RU" sz="2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2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РТ </a:t>
            </a:r>
            <a:r>
              <a:rPr lang="ru-RU" sz="2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lvl="0" algn="ctr"/>
            <a:r>
              <a:rPr lang="ru-RU" sz="2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2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2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  <a:r>
              <a:rPr lang="ru-RU" sz="2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3741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44624"/>
            <a:ext cx="9180512" cy="6858000"/>
            <a:chOff x="0" y="3175"/>
            <a:chExt cx="9144000" cy="685482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175"/>
              <a:ext cx="9144000" cy="685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Прямоугольник 11"/>
            <p:cNvSpPr/>
            <p:nvPr/>
          </p:nvSpPr>
          <p:spPr>
            <a:xfrm>
              <a:off x="2699792" y="6444044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Министерство образования и науки Республики Татарстан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637"/>
            <a:ext cx="854053" cy="86455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715536"/>
              </p:ext>
            </p:extLst>
          </p:nvPr>
        </p:nvGraphicFramePr>
        <p:xfrm>
          <a:off x="467543" y="1700808"/>
          <a:ext cx="8491591" cy="38404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365070"/>
                <a:gridCol w="2091967"/>
                <a:gridCol w="1490762"/>
                <a:gridCol w="1543792"/>
              </a:tblGrid>
              <a:tr h="504056">
                <a:tc rowSpan="2"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Финансирование,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016"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24016"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план/исполнение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выделено/освоено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833682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«Сохранение национальной идентичности татарского народа (2014-2016 годы)»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/ 9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 / 6,0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10">
                <a:tc gridSpan="4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925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«Реализация государственной национальной политики в Республике Татарстан на 2014 – 2020 годы»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/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 / 6,345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 / 2,6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95736" y="274637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государственных программ в сфере государственной национальной политики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9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44624"/>
            <a:ext cx="9180512" cy="6858000"/>
            <a:chOff x="0" y="3175"/>
            <a:chExt cx="9144000" cy="685482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175"/>
              <a:ext cx="9144000" cy="685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Прямоугольник 11"/>
            <p:cNvSpPr/>
            <p:nvPr/>
          </p:nvSpPr>
          <p:spPr>
            <a:xfrm>
              <a:off x="2699792" y="6444044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Министерство образования и науки Республики Татарстан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1700808"/>
            <a:ext cx="91440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b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241"/>
            <a:ext cx="854053" cy="86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27384"/>
            <a:ext cx="9180512" cy="6858000"/>
            <a:chOff x="0" y="3175"/>
            <a:chExt cx="9144000" cy="68548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175"/>
              <a:ext cx="9144000" cy="685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2699792" y="6444044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Министерство образования и науки Республики Татарстан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3105" y="116632"/>
            <a:ext cx="6989798" cy="60288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«Сохранение национальной идентичности татарского народа (2014-2016 годы)»</a:t>
            </a:r>
            <a:r>
              <a:rPr lang="tt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t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555" y="908720"/>
            <a:ext cx="8810728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Проведение серии этносоциологических исследований, направленных на изучение идентичности татарского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народа – </a:t>
            </a:r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млн. рублей;</a:t>
            </a:r>
          </a:p>
          <a:p>
            <a:pPr algn="just"/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 Проведение этносоциологических исследований по изучению состояния современной конфессиональной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– </a:t>
            </a:r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млн. рублей;</a:t>
            </a:r>
          </a:p>
          <a:p>
            <a:pPr algn="just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1.9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Подготовка и издание научных сборников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«Документы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истории татар в архивохранилищах Европы и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мира» - </a:t>
            </a:r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млн. рублей;</a:t>
            </a:r>
          </a:p>
          <a:p>
            <a:pPr algn="just"/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2.5. Содействие в развитии и продвижении интернет-проекта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«Татар иле» - </a:t>
            </a:r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млн. рублей.</a:t>
            </a:r>
          </a:p>
          <a:p>
            <a:pPr algn="just"/>
            <a:endParaRPr lang="ru-RU" sz="1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Проведение в местах компактного проживания татар конкурсов школьных сочинений «Моя семья» («Минем </a:t>
            </a:r>
            <a:r>
              <a:rPr lang="ru-RU" sz="17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гаилэ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»), «Моя родословная» («Минем </a:t>
            </a:r>
            <a:r>
              <a:rPr lang="ru-RU" sz="17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шажэрэ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»), «Мое село» («Минем </a:t>
            </a:r>
            <a:r>
              <a:rPr lang="ru-RU" sz="17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туган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жирем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 Проведение Международной олимпиады по татарскому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языку;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Оказание учебно-методической помощи в организации и работе воскресных школ, кружков, курсов по изучению татарского языка в местах компактного проживания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татар;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Содействие в реализации проекта информационной образовательной системы дистанционного обучения татарскому языку «</a:t>
            </a:r>
            <a:r>
              <a:rPr lang="ru-RU" sz="17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теле», обеспечивающей различные уровни владения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языком;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2.6. Проведение мероприятий по привлечению талантливой татарской молодежи из регионов РФ и стран ближнего и дальнего зарубежья для обучения в вузах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РТ.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5" y="44624"/>
            <a:ext cx="854053" cy="86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5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44624"/>
            <a:ext cx="9180512" cy="6858000"/>
            <a:chOff x="0" y="3175"/>
            <a:chExt cx="9144000" cy="685482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175"/>
              <a:ext cx="9144000" cy="685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Прямоугольник 8"/>
            <p:cNvSpPr/>
            <p:nvPr/>
          </p:nvSpPr>
          <p:spPr>
            <a:xfrm>
              <a:off x="2699792" y="6444044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Министерство образования и науки Республики Татарстан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3" y="233823"/>
            <a:ext cx="7466789" cy="60288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научно-методического обеспечения сохранения и развития национальной идентичности татарского народа</a:t>
            </a:r>
            <a:endParaRPr lang="tt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682842"/>
              </p:ext>
            </p:extLst>
          </p:nvPr>
        </p:nvGraphicFramePr>
        <p:xfrm>
          <a:off x="323527" y="1192730"/>
          <a:ext cx="8568953" cy="5044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1584176"/>
                <a:gridCol w="1368152"/>
                <a:gridCol w="1076701"/>
                <a:gridCol w="1011531"/>
              </a:tblGrid>
              <a:tr h="5598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 реализации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942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(план/факт)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2203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1.3.Проведение серии этносоциологических исследований, направленных на изучение идентичности татарского народа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изданий, единиц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1/1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7762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1.5.Проведение этносоциологических исследований по изучению состояния современной конфессиональной ситуации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изданий, единиц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1/1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602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1.9. Подготовка и издание научных сборников «Документы по истории татар в архивохранилищах Европы и мира»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мероприятий, единиц</a:t>
                      </a:r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1/1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8" y="55836"/>
            <a:ext cx="854053" cy="86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44624"/>
            <a:ext cx="9180512" cy="6858000"/>
            <a:chOff x="0" y="3175"/>
            <a:chExt cx="9144000" cy="685482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175"/>
              <a:ext cx="9144000" cy="685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Прямоугольник 8"/>
            <p:cNvSpPr/>
            <p:nvPr/>
          </p:nvSpPr>
          <p:spPr>
            <a:xfrm>
              <a:off x="2699792" y="6444044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Министерство образования и науки Республики Татарстан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3" y="233823"/>
            <a:ext cx="7466789" cy="60288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1.3.Проведение серии этносоциологических исследований, направленных на изучение идентичности татарского народа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8" y="55836"/>
            <a:ext cx="854053" cy="86455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268760"/>
            <a:ext cx="64807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проделанных работ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проведено 3 семинара, направленных на обсуждение теоретических и прикладных подходов к изучению этнической идентичности татар;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осуществлено два экспедиционных выезда (Республика Алтай и Республика Узбекистан);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проведены интервью (30 – в Республике Алтай, 11 – в Республике Узбекистан);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 анализ материалов экспедиций, написана 1 статья;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фокус-группы с молодыми татарами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РТ 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 сохранения этнической идентичности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(доп. и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.);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141" y="2057955"/>
            <a:ext cx="1819275" cy="283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35902" y="5229200"/>
            <a:ext cx="6340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</a:t>
            </a:r>
            <a:r>
              <a:rPr lang="ru-RU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83983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44624"/>
            <a:ext cx="9180512" cy="6858000"/>
            <a:chOff x="0" y="3175"/>
            <a:chExt cx="9144000" cy="685482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175"/>
              <a:ext cx="9144000" cy="685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Прямоугольник 8"/>
            <p:cNvSpPr/>
            <p:nvPr/>
          </p:nvSpPr>
          <p:spPr>
            <a:xfrm>
              <a:off x="2699792" y="6444044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Министерство образования и науки Республики Татарстан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3" y="233823"/>
            <a:ext cx="7466789" cy="60288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Проведение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этносоциологических исследований по изучению состояния современной конфессиональной ситуации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8" y="55836"/>
            <a:ext cx="854053" cy="86455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268760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проделанных работ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проведено два семинара, направленных на обсуждение теоретических и прикладных подходов к технологиям укрепления традиционного ислама у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 экспедиционный выезд в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г.Чистополь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г.Нурлат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изучения конфессиональной ситуации у татар;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проведены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интервью (30 – в Республике Алтай, 11 – в Республике Узбекистан);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разработана концепция, написан сценарий и создан видеоматериал «Ислам на Поволжье» для проведения эксперимента по изучению технологии укрепления традиционного ислама у татар 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фокус-группы с молодыми татарами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РТ 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подготовлена брошюра «50 событий из истории и культуры ислама у татар»;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55982" y="5435932"/>
            <a:ext cx="6340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</a:t>
            </a:r>
            <a:r>
              <a:rPr lang="ru-RU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161503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44624"/>
            <a:ext cx="9180512" cy="6858000"/>
            <a:chOff x="0" y="3175"/>
            <a:chExt cx="9144000" cy="685482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175"/>
              <a:ext cx="9144000" cy="685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Прямоугольник 12"/>
            <p:cNvSpPr/>
            <p:nvPr/>
          </p:nvSpPr>
          <p:spPr>
            <a:xfrm>
              <a:off x="2699792" y="6444044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Министерство образования и науки Республики Татарстан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648" y="96659"/>
            <a:ext cx="7560841" cy="104631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2.5. Содействие в развитии и продвижении интернет-проекта «Татар иле»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353" y="1295585"/>
            <a:ext cx="854411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algn="ctr">
              <a:lnSpc>
                <a:spcPct val="110000"/>
              </a:lnSpc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 algn="ctr">
              <a:lnSpc>
                <a:spcPct val="110000"/>
              </a:lnSpc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598906"/>
              </p:ext>
            </p:extLst>
          </p:nvPr>
        </p:nvGraphicFramePr>
        <p:xfrm>
          <a:off x="283373" y="1124744"/>
          <a:ext cx="8708278" cy="21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9237"/>
                <a:gridCol w="5659041"/>
              </a:tblGrid>
              <a:tr h="306089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700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700" b="1" i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и продвижение интернет-проекта «Татар иле»</a:t>
                      </a:r>
                    </a:p>
                  </a:txBody>
                  <a:tcPr marL="91438" marR="91438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570">
                <a:tc>
                  <a:txBody>
                    <a:bodyPr/>
                    <a:lstStyle/>
                    <a:p>
                      <a:pPr algn="ctr"/>
                      <a:r>
                        <a:rPr lang="tt-RU" altLang="ru-RU" sz="1700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</a:t>
                      </a:r>
                      <a:endParaRPr lang="ru-RU" sz="1700" b="1" i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популяризация татарского языка во</a:t>
                      </a:r>
                      <a:r>
                        <a:rPr lang="ru-RU" sz="17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Всемирной сети Интернет</a:t>
                      </a:r>
                    </a:p>
                  </a:txBody>
                  <a:tcPr marL="91438" marR="91438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5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700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700" b="1" i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Обучающиеся, студенты, учителя татарского</a:t>
                      </a:r>
                      <a:r>
                        <a:rPr lang="ru-RU" sz="17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языка и литературы, население</a:t>
                      </a:r>
                      <a:endParaRPr lang="ru-RU" sz="17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0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</a:t>
                      </a:r>
                      <a:endParaRPr lang="ru-RU" sz="1700" b="1" i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млн. рублей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0" y="65737"/>
            <a:ext cx="854053" cy="86455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61" y="3474120"/>
            <a:ext cx="3707167" cy="256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08" y="3491632"/>
            <a:ext cx="3692748" cy="248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1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80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37175" y="5257813"/>
            <a:ext cx="81369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331640" y="171114"/>
            <a:ext cx="734481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IV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Международная олимпиада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 татарскому языку и литературе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871" y="4624680"/>
            <a:ext cx="32060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t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 зарубежных стран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r>
              <a:rPr lang="tt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t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субъектов РФ</a:t>
            </a:r>
            <a:endParaRPr lang="tt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1340768"/>
            <a:ext cx="3923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тур – </a:t>
            </a:r>
            <a:r>
              <a:rPr lang="tt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тыс. </a:t>
            </a:r>
            <a:r>
              <a:rPr lang="tt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участников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II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тур –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участников</a:t>
            </a:r>
          </a:p>
        </p:txBody>
      </p:sp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2" y="72008"/>
            <a:ext cx="928666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5"/>
            <a:ext cx="4428494" cy="2952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8" y="1035210"/>
            <a:ext cx="4866173" cy="3244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710572" y="6488476"/>
            <a:ext cx="6289711" cy="369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70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27384"/>
            <a:ext cx="9180512" cy="6858000"/>
            <a:chOff x="0" y="3175"/>
            <a:chExt cx="9144000" cy="6854825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175"/>
              <a:ext cx="9144000" cy="685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Прямоугольник 18"/>
            <p:cNvSpPr/>
            <p:nvPr/>
          </p:nvSpPr>
          <p:spPr>
            <a:xfrm>
              <a:off x="2699792" y="6444044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/>
                  </a:solidFill>
                </a:rPr>
                <a:t>Министерство образования и науки Республики Татарстан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47538"/>
            <a:ext cx="3516585" cy="2633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38" y="108060"/>
            <a:ext cx="3250604" cy="2232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84233" y="263865"/>
            <a:ext cx="50711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Онлайн-школа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</a:t>
            </a:r>
            <a:r>
              <a:rPr lang="ru-RU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Ана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теле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»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869160"/>
            <a:ext cx="475252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Количество пользователей – более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10 000 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Охват –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37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зарубежных стран и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67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субъектов РФ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53522"/>
            <a:ext cx="3816424" cy="290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220072" y="2204864"/>
            <a:ext cx="38041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Цель проекта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создание условий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для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изучения татарского языка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" name="Picture 2" descr="C:\Users\Afanaseva\Desktop\са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2" y="72008"/>
            <a:ext cx="928666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500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1401</Words>
  <Application>Microsoft Office PowerPoint</Application>
  <PresentationFormat>Экран (4:3)</PresentationFormat>
  <Paragraphs>266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Об итогах реализации государственных программ в сфере государственной национальной политики  в 2016 году </vt:lpstr>
      <vt:lpstr>Презентация PowerPoint</vt:lpstr>
      <vt:lpstr>«Сохранение национальной идентичности татарского народа (2014-2016 годы)» </vt:lpstr>
      <vt:lpstr>Совершенствование научно-методического обеспечения сохранения и развития национальной идентичности татарского народа</vt:lpstr>
      <vt:lpstr>1.3.Проведение серии этносоциологических исследований, направленных на изучение идентичности татарского народа </vt:lpstr>
      <vt:lpstr>1.5. Проведение этносоциологических исследований по изучению состояния современной конфессиональной ситуации </vt:lpstr>
      <vt:lpstr>2.5. Содействие в развитии и продвижении интернет-проекта «Татар иле»</vt:lpstr>
      <vt:lpstr>Презентация PowerPoint</vt:lpstr>
      <vt:lpstr>Презентация PowerPoint</vt:lpstr>
      <vt:lpstr>2.1. Проведение в местах компактного проживания татар конкурсов школьных сочинений «Моя семья» («Минем гаилә»), «Моя родословная» («Минем шәҗәрә»), «Мое село» («Минем туган җирем»)</vt:lpstr>
      <vt:lpstr>Дни татарского просвещения в субъектах Российской Федерации</vt:lpstr>
      <vt:lpstr>Обеспечение учебниками образовательных организаций субъектов РФ</vt:lpstr>
      <vt:lpstr>2.6. Проведение мероприятий по привлечению талантливой  татарской молодежи из регионов Российской Федерации и стран ближнего и дальнего зарубежья для обучения в вузах Республики Татарстан</vt:lpstr>
      <vt:lpstr>Презентация PowerPoint</vt:lpstr>
      <vt:lpstr>3.17. XII республиканские Кирилло-Мефодиевские юношеские научные чтения</vt:lpstr>
      <vt:lpstr>2.10. Проведение межвузовского фестиваля  «День иностранного студента»</vt:lpstr>
      <vt:lpstr>2.12. Реализация культурно-образовательного проекта «Диалог культур» </vt:lpstr>
      <vt:lpstr>Научные исследования, проведенные в рамках Программы</vt:lpstr>
      <vt:lpstr>Презентация PowerPoint</vt:lpstr>
      <vt:lpstr>Межрегиональная научно-практическая конференция «Национальная литература республик Поволжья: проблемы межкультурной коммуникации»</vt:lpstr>
      <vt:lpstr>Организация обучающих программ</vt:lpstr>
      <vt:lpstr>Презентация PowerPoint</vt:lpstr>
      <vt:lpstr>  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Адиятуллина</dc:creator>
  <cp:lastModifiedBy>Корчагина</cp:lastModifiedBy>
  <cp:revision>182</cp:revision>
  <cp:lastPrinted>2015-01-20T07:50:17Z</cp:lastPrinted>
  <dcterms:created xsi:type="dcterms:W3CDTF">2014-03-18T08:19:45Z</dcterms:created>
  <dcterms:modified xsi:type="dcterms:W3CDTF">2017-03-09T08:50:19Z</dcterms:modified>
</cp:coreProperties>
</file>