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0" r:id="rId5"/>
    <p:sldId id="261" r:id="rId6"/>
    <p:sldId id="263" r:id="rId7"/>
    <p:sldId id="264" r:id="rId8"/>
    <p:sldId id="308" r:id="rId9"/>
    <p:sldId id="265" r:id="rId10"/>
    <p:sldId id="266" r:id="rId11"/>
    <p:sldId id="267" r:id="rId12"/>
    <p:sldId id="268" r:id="rId13"/>
    <p:sldId id="269" r:id="rId14"/>
    <p:sldId id="270" r:id="rId15"/>
    <p:sldId id="275" r:id="rId16"/>
    <p:sldId id="271" r:id="rId17"/>
    <p:sldId id="272" r:id="rId18"/>
    <p:sldId id="273" r:id="rId19"/>
    <p:sldId id="274" r:id="rId20"/>
    <p:sldId id="276" r:id="rId21"/>
    <p:sldId id="277" r:id="rId22"/>
    <p:sldId id="280" r:id="rId23"/>
    <p:sldId id="278" r:id="rId24"/>
    <p:sldId id="279" r:id="rId25"/>
    <p:sldId id="284" r:id="rId26"/>
    <p:sldId id="313" r:id="rId27"/>
    <p:sldId id="314" r:id="rId28"/>
    <p:sldId id="315" r:id="rId29"/>
    <p:sldId id="305" r:id="rId30"/>
    <p:sldId id="343" r:id="rId31"/>
    <p:sldId id="306" r:id="rId32"/>
    <p:sldId id="297" r:id="rId33"/>
    <p:sldId id="309" r:id="rId34"/>
    <p:sldId id="287" r:id="rId35"/>
    <p:sldId id="324" r:id="rId36"/>
    <p:sldId id="289" r:id="rId37"/>
    <p:sldId id="290" r:id="rId38"/>
    <p:sldId id="291" r:id="rId39"/>
    <p:sldId id="292" r:id="rId40"/>
    <p:sldId id="293" r:id="rId41"/>
    <p:sldId id="294" r:id="rId42"/>
    <p:sldId id="316" r:id="rId43"/>
    <p:sldId id="295" r:id="rId44"/>
    <p:sldId id="345" r:id="rId45"/>
    <p:sldId id="346" r:id="rId46"/>
    <p:sldId id="318" r:id="rId47"/>
    <p:sldId id="319" r:id="rId48"/>
    <p:sldId id="320" r:id="rId49"/>
    <p:sldId id="321" r:id="rId50"/>
    <p:sldId id="322" r:id="rId51"/>
    <p:sldId id="326" r:id="rId52"/>
    <p:sldId id="347" r:id="rId53"/>
    <p:sldId id="328" r:id="rId54"/>
    <p:sldId id="330" r:id="rId55"/>
    <p:sldId id="348" r:id="rId56"/>
    <p:sldId id="331" r:id="rId57"/>
    <p:sldId id="332" r:id="rId58"/>
    <p:sldId id="335" r:id="rId59"/>
    <p:sldId id="349" r:id="rId60"/>
    <p:sldId id="364" r:id="rId61"/>
    <p:sldId id="363" r:id="rId62"/>
    <p:sldId id="365" r:id="rId63"/>
    <p:sldId id="366" r:id="rId64"/>
    <p:sldId id="367" r:id="rId65"/>
    <p:sldId id="368" r:id="rId66"/>
    <p:sldId id="369" r:id="rId67"/>
    <p:sldId id="350" r:id="rId68"/>
    <p:sldId id="351" r:id="rId69"/>
    <p:sldId id="353" r:id="rId70"/>
    <p:sldId id="302" r:id="rId71"/>
    <p:sldId id="299" r:id="rId72"/>
    <p:sldId id="354" r:id="rId73"/>
    <p:sldId id="355" r:id="rId74"/>
    <p:sldId id="357" r:id="rId75"/>
    <p:sldId id="356" r:id="rId76"/>
    <p:sldId id="304" r:id="rId77"/>
    <p:sldId id="358" r:id="rId78"/>
    <p:sldId id="341" r:id="rId79"/>
    <p:sldId id="340" r:id="rId80"/>
    <p:sldId id="342" r:id="rId8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1" autoAdjust="0"/>
    <p:restoredTop sz="94660"/>
  </p:normalViewPr>
  <p:slideViewPr>
    <p:cSldViewPr snapToGrid="0">
      <p:cViewPr>
        <p:scale>
          <a:sx n="68" d="100"/>
          <a:sy n="68" d="100"/>
        </p:scale>
        <p:origin x="-1704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M:\&#1052;&#1080;&#1085;&#1080;&#1089;&#1090;&#1077;&#1088;&#1089;&#1090;&#1074;&#1086;%20&#1082;&#1091;&#1083;&#1100;&#1090;&#1091;&#1088;&#1099;\&#1055;&#1088;&#1077;&#1079;&#1077;&#1085;&#1090;&#1072;&#1094;&#1080;&#1080;\!!&#1050;&#1054;&#1051;&#1051;&#1045;&#1043;&#1048;&#1071;%202015\&#1076;&#1080;&#1072;&#1075;&#1088;&#1072;&#1084;&#1084;&#1099;\&#1061;&#1072;&#1103;&#1088;&#1086;&#1074;\5%20&#1089;&#1083;%20&#1057;&#1088;&#1077;&#1076;&#1085;&#1103;&#1103;%20&#1047;&#1055;%202014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nmusin\Documents\&#1050;&#1086;&#1083;&#1083;&#1077;&#1075;&#1080;&#1103;%202014\&#1044;&#1080;&#1072;&#1075;&#1088;&#1072;&#1084;&#1084;&#1099;\&#1044;&#1080;&#1072;&#1075;&#1088;&#1072;&#1084;&#1084;&#1072;%203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.Nailya\AppData\Roaming\Microsoft\Excel\&#1050;&#1086;&#1087;&#1080;&#1103;%208-&#1053;&#1050;%20%202006-2011&#1075;&#1075;%20&#1048;&#1058;&#1054;&#1043;%202012!!!!%20&#1087;&#1086;&#1089;&#1083;%20(version%201).xlsb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M:\&#1052;&#1080;&#1085;&#1080;&#1089;&#1090;&#1077;&#1088;&#1089;&#1090;&#1074;&#1086;%20&#1082;&#1091;&#1083;&#1100;&#1090;&#1091;&#1088;&#1099;\&#1055;&#1088;&#1077;&#1079;&#1077;&#1085;&#1090;&#1072;&#1094;&#1080;&#1080;\!!&#1050;&#1054;&#1051;&#1051;&#1045;&#1043;&#1048;&#1071;%202015\&#1076;&#1080;&#1072;&#1075;&#1088;&#1072;&#1084;&#1084;&#1099;\&#1040;&#1076;&#1075;&#1072;&#1084;&#1086;&#1074;&#1072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.Nailya\Documents\&#1042;&#1072;&#1078;&#1085;&#1086;\8-&#1085;&#1082;%20&#1048;&#1058;&#1054;&#1043;%20(&#1040;&#1074;&#1090;&#1086;&#1089;&#1086;&#1093;&#1088;&#1072;&#1085;&#1077;&#1085;&#1085;&#1099;&#1081;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.Nailya\Documents\&#1042;&#1072;&#1078;&#1085;&#1086;\8-&#1085;&#1082;%20&#1048;&#1058;&#1054;&#1043;%20(&#1040;&#1074;&#1090;&#1086;&#1089;&#1086;&#1093;&#1088;&#1072;&#1085;&#1077;&#1085;&#1085;&#1099;&#1081;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Ср.ЗП!$B$1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Ср.ЗП!$A$2:$A$8</c:f>
              <c:strCache>
                <c:ptCount val="7"/>
                <c:pt idx="0">
                  <c:v>Кино</c:v>
                </c:pt>
                <c:pt idx="1">
                  <c:v>Библиотеки</c:v>
                </c:pt>
                <c:pt idx="2">
                  <c:v>КДУ</c:v>
                </c:pt>
                <c:pt idx="3">
                  <c:v>Музеи</c:v>
                </c:pt>
                <c:pt idx="4">
                  <c:v>Образование</c:v>
                </c:pt>
                <c:pt idx="5">
                  <c:v>Прочие</c:v>
                </c:pt>
                <c:pt idx="6">
                  <c:v>ТЗУ</c:v>
                </c:pt>
              </c:strCache>
            </c:strRef>
          </c:cat>
          <c:val>
            <c:numRef>
              <c:f>Ср.ЗП!$B$2:$B$8</c:f>
              <c:numCache>
                <c:formatCode>#,##0.0</c:formatCode>
                <c:ptCount val="7"/>
                <c:pt idx="0">
                  <c:v>8818.4303006638038</c:v>
                </c:pt>
                <c:pt idx="1">
                  <c:v>9203.1997215501979</c:v>
                </c:pt>
                <c:pt idx="2">
                  <c:v>8441.0146317061954</c:v>
                </c:pt>
                <c:pt idx="3">
                  <c:v>9394.6705218121788</c:v>
                </c:pt>
                <c:pt idx="4">
                  <c:v>14583.5</c:v>
                </c:pt>
                <c:pt idx="5">
                  <c:v>11215.426105717368</c:v>
                </c:pt>
                <c:pt idx="6">
                  <c:v>17336.272914848028</c:v>
                </c:pt>
              </c:numCache>
            </c:numRef>
          </c:val>
        </c:ser>
        <c:ser>
          <c:idx val="1"/>
          <c:order val="1"/>
          <c:tx>
            <c:strRef>
              <c:f>Ср.ЗП!$C$1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Ср.ЗП!$A$2:$A$8</c:f>
              <c:strCache>
                <c:ptCount val="7"/>
                <c:pt idx="0">
                  <c:v>Кино</c:v>
                </c:pt>
                <c:pt idx="1">
                  <c:v>Библиотеки</c:v>
                </c:pt>
                <c:pt idx="2">
                  <c:v>КДУ</c:v>
                </c:pt>
                <c:pt idx="3">
                  <c:v>Музеи</c:v>
                </c:pt>
                <c:pt idx="4">
                  <c:v>Образование</c:v>
                </c:pt>
                <c:pt idx="5">
                  <c:v>Прочие</c:v>
                </c:pt>
                <c:pt idx="6">
                  <c:v>ТЗУ</c:v>
                </c:pt>
              </c:strCache>
            </c:strRef>
          </c:cat>
          <c:val>
            <c:numRef>
              <c:f>Ср.ЗП!$C$2:$C$8</c:f>
              <c:numCache>
                <c:formatCode>#,##0.0</c:formatCode>
                <c:ptCount val="7"/>
                <c:pt idx="0">
                  <c:v>11474.01</c:v>
                </c:pt>
                <c:pt idx="1">
                  <c:v>12451.99</c:v>
                </c:pt>
                <c:pt idx="2">
                  <c:v>12529.97</c:v>
                </c:pt>
                <c:pt idx="3">
                  <c:v>13012.36</c:v>
                </c:pt>
                <c:pt idx="4">
                  <c:v>15303.4</c:v>
                </c:pt>
                <c:pt idx="5">
                  <c:v>15234.75</c:v>
                </c:pt>
                <c:pt idx="6">
                  <c:v>21738.25</c:v>
                </c:pt>
              </c:numCache>
            </c:numRef>
          </c:val>
        </c:ser>
        <c:ser>
          <c:idx val="2"/>
          <c:order val="2"/>
          <c:invertIfNegative val="0"/>
          <c:cat>
            <c:strRef>
              <c:f>Ср.ЗП!$A$2:$A$8</c:f>
              <c:strCache>
                <c:ptCount val="7"/>
                <c:pt idx="0">
                  <c:v>Кино</c:v>
                </c:pt>
                <c:pt idx="1">
                  <c:v>Библиотеки</c:v>
                </c:pt>
                <c:pt idx="2">
                  <c:v>КДУ</c:v>
                </c:pt>
                <c:pt idx="3">
                  <c:v>Музеи</c:v>
                </c:pt>
                <c:pt idx="4">
                  <c:v>Образование</c:v>
                </c:pt>
                <c:pt idx="5">
                  <c:v>Прочие</c:v>
                </c:pt>
                <c:pt idx="6">
                  <c:v>ТЗУ</c:v>
                </c:pt>
              </c:strCache>
            </c:strRef>
          </c:cat>
          <c:val>
            <c:numRef>
              <c:f>Ср.ЗП!$D$2:$D$8</c:f>
            </c:numRef>
          </c:val>
        </c:ser>
        <c:ser>
          <c:idx val="3"/>
          <c:order val="3"/>
          <c:invertIfNegative val="0"/>
          <c:cat>
            <c:strRef>
              <c:f>Ср.ЗП!$A$2:$A$8</c:f>
              <c:strCache>
                <c:ptCount val="7"/>
                <c:pt idx="0">
                  <c:v>Кино</c:v>
                </c:pt>
                <c:pt idx="1">
                  <c:v>Библиотеки</c:v>
                </c:pt>
                <c:pt idx="2">
                  <c:v>КДУ</c:v>
                </c:pt>
                <c:pt idx="3">
                  <c:v>Музеи</c:v>
                </c:pt>
                <c:pt idx="4">
                  <c:v>Образование</c:v>
                </c:pt>
                <c:pt idx="5">
                  <c:v>Прочие</c:v>
                </c:pt>
                <c:pt idx="6">
                  <c:v>ТЗУ</c:v>
                </c:pt>
              </c:strCache>
            </c:strRef>
          </c:cat>
          <c:val>
            <c:numRef>
              <c:f>Ср.ЗП!$E$2:$E$8</c:f>
            </c:numRef>
          </c:val>
        </c:ser>
        <c:ser>
          <c:idx val="4"/>
          <c:order val="4"/>
          <c:tx>
            <c:strRef>
              <c:f>Ср.ЗП!$F$1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Ср.ЗП!$A$2:$A$8</c:f>
              <c:strCache>
                <c:ptCount val="7"/>
                <c:pt idx="0">
                  <c:v>Кино</c:v>
                </c:pt>
                <c:pt idx="1">
                  <c:v>Библиотеки</c:v>
                </c:pt>
                <c:pt idx="2">
                  <c:v>КДУ</c:v>
                </c:pt>
                <c:pt idx="3">
                  <c:v>Музеи</c:v>
                </c:pt>
                <c:pt idx="4">
                  <c:v>Образование</c:v>
                </c:pt>
                <c:pt idx="5">
                  <c:v>Прочие</c:v>
                </c:pt>
                <c:pt idx="6">
                  <c:v>ТЗУ</c:v>
                </c:pt>
              </c:strCache>
            </c:strRef>
          </c:cat>
          <c:val>
            <c:numRef>
              <c:f>Ср.ЗП!$F$2:$F$8</c:f>
              <c:numCache>
                <c:formatCode>#,##0.0</c:formatCode>
                <c:ptCount val="7"/>
                <c:pt idx="0">
                  <c:v>14332.114854842126</c:v>
                </c:pt>
                <c:pt idx="1">
                  <c:v>16156.467491255275</c:v>
                </c:pt>
                <c:pt idx="2">
                  <c:v>16175.85965913664</c:v>
                </c:pt>
                <c:pt idx="3">
                  <c:v>17280.507455507457</c:v>
                </c:pt>
                <c:pt idx="4">
                  <c:v>17315.703007082317</c:v>
                </c:pt>
                <c:pt idx="5">
                  <c:v>18724.964985994393</c:v>
                </c:pt>
                <c:pt idx="6">
                  <c:v>26916.656678253228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962496"/>
        <c:axId val="81964032"/>
        <c:axId val="0"/>
      </c:bar3DChart>
      <c:catAx>
        <c:axId val="8196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964032"/>
        <c:crosses val="autoZero"/>
        <c:auto val="1"/>
        <c:lblAlgn val="ctr"/>
        <c:lblOffset val="100"/>
        <c:noMultiLvlLbl val="0"/>
      </c:catAx>
      <c:valAx>
        <c:axId val="819640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Book Antiqua" panose="02040602050305030304" pitchFamily="18" charset="0"/>
              </a:defRPr>
            </a:pPr>
            <a:endParaRPr lang="ru-RU"/>
          </a:p>
        </c:txPr>
        <c:crossAx val="81962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'2013 год'!$U$3</c:f>
              <c:strCache>
                <c:ptCount val="1"/>
                <c:pt idx="0">
                  <c:v>2013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'2013 год'!$A$4:$A$27</c:f>
              <c:strCache>
                <c:ptCount val="22"/>
                <c:pt idx="0">
                  <c:v>ТОиБ им. М. Джалиля</c:v>
                </c:pt>
                <c:pt idx="1">
                  <c:v>КАБДТ им. В. Качалова</c:v>
                </c:pt>
                <c:pt idx="2">
                  <c:v>ТГАТ им. Г. Камала</c:v>
                </c:pt>
                <c:pt idx="3">
                  <c:v>ТДиК им. К. Тинчурина</c:v>
                </c:pt>
                <c:pt idx="4">
                  <c:v>ТЮЗ</c:v>
                </c:pt>
                <c:pt idx="5">
                  <c:v>Тат. ТЮЗ</c:v>
                </c:pt>
                <c:pt idx="6">
                  <c:v>Каз. театр кукол "Экият"</c:v>
                </c:pt>
                <c:pt idx="7">
                  <c:v>Альметьевский драмтеатр</c:v>
                </c:pt>
                <c:pt idx="8">
                  <c:v>Бугульминский драмтеатр</c:v>
                </c:pt>
                <c:pt idx="9">
                  <c:v>Мензелинский драмтеатр</c:v>
                </c:pt>
                <c:pt idx="10">
                  <c:v>Н.Челнинский тат. драм-р</c:v>
                </c:pt>
                <c:pt idx="11">
                  <c:v>Н.Челнинский театр кукол</c:v>
                </c:pt>
                <c:pt idx="12">
                  <c:v>Нижнекамский драмтеатр</c:v>
                </c:pt>
                <c:pt idx="13">
                  <c:v>Атнинский драмтеатр</c:v>
                </c:pt>
                <c:pt idx="14">
                  <c:v>Буинский драмтеатр</c:v>
                </c:pt>
                <c:pt idx="15">
                  <c:v>Татгосфилармония</c:v>
                </c:pt>
                <c:pt idx="16">
                  <c:v>Ансамбль песни и танца РТ</c:v>
                </c:pt>
                <c:pt idx="17">
                  <c:v>ГБКЗ</c:v>
                </c:pt>
                <c:pt idx="18">
                  <c:v>ГСО</c:v>
                </c:pt>
                <c:pt idx="19">
                  <c:v>Ансамбль "Бермянчек"</c:v>
                </c:pt>
                <c:pt idx="20">
                  <c:v>Агидель</c:v>
                </c:pt>
                <c:pt idx="21">
                  <c:v>Цирк</c:v>
                </c:pt>
              </c:strCache>
            </c:strRef>
          </c:cat>
          <c:val>
            <c:numRef>
              <c:f>'2013 год'!$U$4:$U$27</c:f>
              <c:numCache>
                <c:formatCode>#,##0</c:formatCode>
                <c:ptCount val="22"/>
                <c:pt idx="0">
                  <c:v>45624.7</c:v>
                </c:pt>
                <c:pt idx="1">
                  <c:v>13051.3</c:v>
                </c:pt>
                <c:pt idx="2">
                  <c:v>37321.300000000003</c:v>
                </c:pt>
                <c:pt idx="3">
                  <c:v>13431.8</c:v>
                </c:pt>
                <c:pt idx="4">
                  <c:v>13734.4</c:v>
                </c:pt>
                <c:pt idx="5">
                  <c:v>2495.3000000000002</c:v>
                </c:pt>
                <c:pt idx="6">
                  <c:v>26828.2</c:v>
                </c:pt>
                <c:pt idx="7">
                  <c:v>5370</c:v>
                </c:pt>
                <c:pt idx="8">
                  <c:v>3961.1</c:v>
                </c:pt>
                <c:pt idx="9">
                  <c:v>1955.6</c:v>
                </c:pt>
                <c:pt idx="10">
                  <c:v>3817.1</c:v>
                </c:pt>
                <c:pt idx="11">
                  <c:v>4481.3999999999996</c:v>
                </c:pt>
                <c:pt idx="12">
                  <c:v>1521.2</c:v>
                </c:pt>
                <c:pt idx="13">
                  <c:v>1679.9</c:v>
                </c:pt>
                <c:pt idx="14">
                  <c:v>2022.7</c:v>
                </c:pt>
                <c:pt idx="15">
                  <c:v>13365.5</c:v>
                </c:pt>
                <c:pt idx="16">
                  <c:v>3166.4</c:v>
                </c:pt>
                <c:pt idx="17">
                  <c:v>13201.1</c:v>
                </c:pt>
                <c:pt idx="18">
                  <c:v>12424.4</c:v>
                </c:pt>
                <c:pt idx="19">
                  <c:v>1117.5</c:v>
                </c:pt>
                <c:pt idx="20">
                  <c:v>742.1</c:v>
                </c:pt>
                <c:pt idx="21">
                  <c:v>47729.700000000004</c:v>
                </c:pt>
              </c:numCache>
            </c:numRef>
          </c:val>
        </c:ser>
        <c:ser>
          <c:idx val="1"/>
          <c:order val="1"/>
          <c:tx>
            <c:strRef>
              <c:f>'2013 год'!$V$3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'2013 год'!$A$4:$A$27</c:f>
              <c:strCache>
                <c:ptCount val="22"/>
                <c:pt idx="0">
                  <c:v>ТОиБ им. М. Джалиля</c:v>
                </c:pt>
                <c:pt idx="1">
                  <c:v>КАБДТ им. В. Качалова</c:v>
                </c:pt>
                <c:pt idx="2">
                  <c:v>ТГАТ им. Г. Камала</c:v>
                </c:pt>
                <c:pt idx="3">
                  <c:v>ТДиК им. К. Тинчурина</c:v>
                </c:pt>
                <c:pt idx="4">
                  <c:v>ТЮЗ</c:v>
                </c:pt>
                <c:pt idx="5">
                  <c:v>Тат. ТЮЗ</c:v>
                </c:pt>
                <c:pt idx="6">
                  <c:v>Каз. театр кукол "Экият"</c:v>
                </c:pt>
                <c:pt idx="7">
                  <c:v>Альметьевский драмтеатр</c:v>
                </c:pt>
                <c:pt idx="8">
                  <c:v>Бугульминский драмтеатр</c:v>
                </c:pt>
                <c:pt idx="9">
                  <c:v>Мензелинский драмтеатр</c:v>
                </c:pt>
                <c:pt idx="10">
                  <c:v>Н.Челнинский тат. драм-р</c:v>
                </c:pt>
                <c:pt idx="11">
                  <c:v>Н.Челнинский театр кукол</c:v>
                </c:pt>
                <c:pt idx="12">
                  <c:v>Нижнекамский драмтеатр</c:v>
                </c:pt>
                <c:pt idx="13">
                  <c:v>Атнинский драмтеатр</c:v>
                </c:pt>
                <c:pt idx="14">
                  <c:v>Буинский драмтеатр</c:v>
                </c:pt>
                <c:pt idx="15">
                  <c:v>Татгосфилармония</c:v>
                </c:pt>
                <c:pt idx="16">
                  <c:v>Ансамбль песни и танца РТ</c:v>
                </c:pt>
                <c:pt idx="17">
                  <c:v>ГБКЗ</c:v>
                </c:pt>
                <c:pt idx="18">
                  <c:v>ГСО</c:v>
                </c:pt>
                <c:pt idx="19">
                  <c:v>Ансамбль "Бермянчек"</c:v>
                </c:pt>
                <c:pt idx="20">
                  <c:v>Агидель</c:v>
                </c:pt>
                <c:pt idx="21">
                  <c:v>Цирк</c:v>
                </c:pt>
              </c:strCache>
            </c:strRef>
          </c:cat>
          <c:val>
            <c:numRef>
              <c:f>'2013 год'!$V$4:$V$27</c:f>
              <c:numCache>
                <c:formatCode>#,##0</c:formatCode>
                <c:ptCount val="22"/>
                <c:pt idx="0">
                  <c:v>63989.5</c:v>
                </c:pt>
                <c:pt idx="1">
                  <c:v>19054.2</c:v>
                </c:pt>
                <c:pt idx="2">
                  <c:v>36934.6</c:v>
                </c:pt>
                <c:pt idx="3">
                  <c:v>14512.1</c:v>
                </c:pt>
                <c:pt idx="4">
                  <c:v>17885</c:v>
                </c:pt>
                <c:pt idx="5">
                  <c:v>2563.6999999999998</c:v>
                </c:pt>
                <c:pt idx="6">
                  <c:v>26570.3</c:v>
                </c:pt>
                <c:pt idx="7">
                  <c:v>6967.3</c:v>
                </c:pt>
                <c:pt idx="8">
                  <c:v>4203.5</c:v>
                </c:pt>
                <c:pt idx="9">
                  <c:v>2200</c:v>
                </c:pt>
                <c:pt idx="10">
                  <c:v>4216.2</c:v>
                </c:pt>
                <c:pt idx="11">
                  <c:v>6195</c:v>
                </c:pt>
                <c:pt idx="12">
                  <c:v>1725.6</c:v>
                </c:pt>
                <c:pt idx="13">
                  <c:v>1752.5</c:v>
                </c:pt>
                <c:pt idx="14">
                  <c:v>1905.4</c:v>
                </c:pt>
                <c:pt idx="15">
                  <c:v>15493.7</c:v>
                </c:pt>
                <c:pt idx="16">
                  <c:v>4199.8999999999996</c:v>
                </c:pt>
                <c:pt idx="17">
                  <c:v>9994.2000000000007</c:v>
                </c:pt>
                <c:pt idx="18">
                  <c:v>17948.3</c:v>
                </c:pt>
                <c:pt idx="19">
                  <c:v>1185.4000000000001</c:v>
                </c:pt>
                <c:pt idx="20">
                  <c:v>777.3</c:v>
                </c:pt>
                <c:pt idx="21">
                  <c:v>48565.100000000006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4235776"/>
        <c:axId val="84237312"/>
      </c:barChart>
      <c:catAx>
        <c:axId val="84235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237312"/>
        <c:crosses val="autoZero"/>
        <c:auto val="1"/>
        <c:lblAlgn val="ctr"/>
        <c:lblOffset val="100"/>
        <c:noMultiLvlLbl val="0"/>
      </c:catAx>
      <c:valAx>
        <c:axId val="84237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23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23611111111111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462668816039986E-17"/>
                  <c:y val="-0.24537037037037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3333333333333332E-3"/>
                  <c:y val="-0.29166666666666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3240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777777777777779E-3"/>
                  <c:y val="-0.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0.4490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Лист4!$G$4:$G$10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Лист4!$H$4:$H$10</c:f>
              <c:numCache>
                <c:formatCode>General</c:formatCode>
                <c:ptCount val="7"/>
                <c:pt idx="0">
                  <c:v>1630.3</c:v>
                </c:pt>
                <c:pt idx="1">
                  <c:v>1524.7</c:v>
                </c:pt>
                <c:pt idx="2">
                  <c:v>1729.9</c:v>
                </c:pt>
                <c:pt idx="3">
                  <c:v>2219.9</c:v>
                </c:pt>
                <c:pt idx="4">
                  <c:v>2498</c:v>
                </c:pt>
                <c:pt idx="5">
                  <c:v>2943</c:v>
                </c:pt>
                <c:pt idx="6">
                  <c:v>3557.6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604032"/>
        <c:axId val="86614016"/>
      </c:barChart>
      <c:catAx>
        <c:axId val="8660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accent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defRPr>
            </a:pPr>
            <a:endParaRPr lang="ru-RU"/>
          </a:p>
        </c:txPr>
        <c:crossAx val="86614016"/>
        <c:crosses val="autoZero"/>
        <c:auto val="1"/>
        <c:lblAlgn val="ctr"/>
        <c:lblOffset val="100"/>
        <c:noMultiLvlLbl val="0"/>
      </c:catAx>
      <c:valAx>
        <c:axId val="86614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6604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460076628124541E-2"/>
          <c:y val="2.0291776027996502E-2"/>
          <c:w val="0.93465061472057209"/>
          <c:h val="0.845495188101487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Лист1!$U$24:$U$28</c:f>
              <c:strCache>
                <c:ptCount val="5"/>
                <c:pt idx="0">
                  <c:v>Открытый конкурс</c:v>
                </c:pt>
                <c:pt idx="1">
                  <c:v>Аукцион в электронной форме</c:v>
                </c:pt>
                <c:pt idx="2">
                  <c:v>Запрос котировок</c:v>
                </c:pt>
                <c:pt idx="3">
                  <c:v>Закупка у единственного поставщика</c:v>
                </c:pt>
                <c:pt idx="4">
                  <c:v>Закупка у единственного поставщика (пп.4 и 5 ч.1 ст.93)</c:v>
                </c:pt>
              </c:strCache>
            </c:strRef>
          </c:cat>
          <c:val>
            <c:numRef>
              <c:f>Лист1!$V$24:$V$28</c:f>
              <c:numCache>
                <c:formatCode>0.0%</c:formatCode>
                <c:ptCount val="5"/>
                <c:pt idx="0" formatCode="0%">
                  <c:v>0.28899999999999998</c:v>
                </c:pt>
                <c:pt idx="1">
                  <c:v>0.37</c:v>
                </c:pt>
                <c:pt idx="2">
                  <c:v>4.0000000000000001E-3</c:v>
                </c:pt>
                <c:pt idx="3">
                  <c:v>0.26300000000000001</c:v>
                </c:pt>
                <c:pt idx="4">
                  <c:v>7.3999999999999996E-2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86649472"/>
        <c:axId val="86696320"/>
      </c:barChart>
      <c:catAx>
        <c:axId val="86649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696320"/>
        <c:crosses val="autoZero"/>
        <c:auto val="1"/>
        <c:lblAlgn val="ctr"/>
        <c:lblOffset val="100"/>
        <c:noMultiLvlLbl val="0"/>
      </c:catAx>
      <c:valAx>
        <c:axId val="8669632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6494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v>из собственных фондов</c:v>
          </c:tx>
          <c:invertIfNegative val="0"/>
          <c:dPt>
            <c:idx val="3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0.116363591939454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921810699588477E-3"/>
                  <c:y val="0.135757523929363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5843621399176953E-3"/>
                  <c:y val="0.129292879932726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164848421914226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Лист4!$I$83:$I$86</c:f>
              <c:numCache>
                <c:formatCode>General</c:formatCode>
                <c:ptCount val="4"/>
                <c:pt idx="0">
                  <c:v>647</c:v>
                </c:pt>
                <c:pt idx="1">
                  <c:v>719</c:v>
                </c:pt>
                <c:pt idx="2">
                  <c:v>733</c:v>
                </c:pt>
                <c:pt idx="3">
                  <c:v>921</c:v>
                </c:pt>
              </c:numCache>
            </c:numRef>
          </c:val>
        </c:ser>
        <c:ser>
          <c:idx val="1"/>
          <c:order val="1"/>
          <c:tx>
            <c:v>выставок всего</c:v>
          </c:tx>
          <c:invertIfNegative val="0"/>
          <c:dLbls>
            <c:dLbl>
              <c:idx val="0"/>
              <c:layout>
                <c:manualLayout>
                  <c:x val="4.9381419915103201E-3"/>
                  <c:y val="0.116363591939454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5843621399176953E-3"/>
                  <c:y val="0.122828235936090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921810699588477E-3"/>
                  <c:y val="9.69696599495452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382716049382715E-3"/>
                  <c:y val="0.126060557934408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Лист4!$J$83:$J$86</c:f>
              <c:numCache>
                <c:formatCode>General</c:formatCode>
                <c:ptCount val="4"/>
                <c:pt idx="0">
                  <c:v>1281</c:v>
                </c:pt>
                <c:pt idx="1">
                  <c:v>1461</c:v>
                </c:pt>
                <c:pt idx="2">
                  <c:v>1455</c:v>
                </c:pt>
                <c:pt idx="3">
                  <c:v>1643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1943936"/>
        <c:axId val="81413248"/>
        <c:axId val="81345152"/>
      </c:bar3DChart>
      <c:catAx>
        <c:axId val="81943936"/>
        <c:scaling>
          <c:orientation val="minMax"/>
        </c:scaling>
        <c:delete val="1"/>
        <c:axPos val="b"/>
        <c:majorTickMark val="out"/>
        <c:minorTickMark val="none"/>
        <c:tickLblPos val="nextTo"/>
        <c:crossAx val="81413248"/>
        <c:crosses val="autoZero"/>
        <c:auto val="1"/>
        <c:lblAlgn val="ctr"/>
        <c:lblOffset val="100"/>
        <c:noMultiLvlLbl val="0"/>
      </c:catAx>
      <c:valAx>
        <c:axId val="81413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943936"/>
        <c:crosses val="autoZero"/>
        <c:crossBetween val="between"/>
      </c:valAx>
      <c:serAx>
        <c:axId val="81345152"/>
        <c:scaling>
          <c:orientation val="minMax"/>
        </c:scaling>
        <c:delete val="1"/>
        <c:axPos val="b"/>
        <c:majorTickMark val="out"/>
        <c:minorTickMark val="none"/>
        <c:tickLblPos val="nextTo"/>
        <c:crossAx val="81413248"/>
        <c:crosses val="autoZero"/>
      </c:serAx>
      <c:spPr>
        <a:noFill/>
      </c:spPr>
    </c:plotArea>
    <c:legend>
      <c:legendPos val="t"/>
      <c:overlay val="0"/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Государственные  музеи и музеи-заповедники с наибольшим количеством предметов, внесенных в электронный каталог</a:t>
            </a:r>
          </a:p>
        </c:rich>
      </c:tx>
      <c:layout>
        <c:manualLayout>
          <c:xMode val="edge"/>
          <c:yMode val="edge"/>
          <c:x val="9.2273536230506395E-2"/>
          <c:y val="2.237762566343639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dLbl>
              <c:idx val="0"/>
              <c:layout>
                <c:manualLayout>
                  <c:x val="-3.391012743125419E-2"/>
                  <c:y val="-8.205129409926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807617357689445E-2"/>
                  <c:y val="-8.951050265374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6807617357689445E-2"/>
                  <c:y val="-0.10815852403994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4855907096120033E-2"/>
                  <c:y val="-0.111888128317182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0194500335345407E-2"/>
                  <c:y val="-5.5944064158590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6">
                        <a:lumMod val="40000"/>
                        <a:lumOff val="60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Лист6!$A$41:$A$45</c:f>
              <c:strCache>
                <c:ptCount val="5"/>
                <c:pt idx="0">
                  <c:v>Музей - заповедник "Казанский Кремль"</c:v>
                </c:pt>
                <c:pt idx="1">
                  <c:v>Елабужский государственный музей-заповедник</c:v>
                </c:pt>
                <c:pt idx="2">
                  <c:v>Музей изобразительных искусств РТ </c:v>
                </c:pt>
                <c:pt idx="3">
                  <c:v>Болгарский музей-заповедник</c:v>
                </c:pt>
                <c:pt idx="4">
                  <c:v>Национальный музей  РТ </c:v>
                </c:pt>
              </c:strCache>
            </c:strRef>
          </c:cat>
          <c:val>
            <c:numRef>
              <c:f>Лист6!$B$41:$B$45</c:f>
              <c:numCache>
                <c:formatCode>0</c:formatCode>
                <c:ptCount val="5"/>
                <c:pt idx="0">
                  <c:v>8459</c:v>
                </c:pt>
                <c:pt idx="1">
                  <c:v>15011</c:v>
                </c:pt>
                <c:pt idx="2">
                  <c:v>15345</c:v>
                </c:pt>
                <c:pt idx="3">
                  <c:v>59314</c:v>
                </c:pt>
                <c:pt idx="4">
                  <c:v>605704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2">
                  <a:lumMod val="50000"/>
                </a:schemeClr>
              </a:solidFill>
            </a:ln>
          </c:spPr>
        </c:dropLines>
        <c:marker val="1"/>
        <c:smooth val="0"/>
        <c:axId val="86752640"/>
        <c:axId val="99800192"/>
      </c:lineChart>
      <c:catAx>
        <c:axId val="86752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99800192"/>
        <c:crosses val="autoZero"/>
        <c:auto val="1"/>
        <c:lblAlgn val="ctr"/>
        <c:lblOffset val="100"/>
        <c:noMultiLvlLbl val="0"/>
      </c:catAx>
      <c:valAx>
        <c:axId val="9980019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86752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92D050"/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Муниципальные музеи с наибольшим количеством предметов, внесенных в электронный каталог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3333333333333334E-2"/>
                  <c:y val="-6.999127038013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333333333333332E-2"/>
                  <c:y val="-7.6990397418148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666666666666667E-2"/>
                  <c:y val="-0.1049869055702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4"/>
                  <c:y val="-7.349083389914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1666666666666544E-2"/>
                  <c:y val="-6.9991270380135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accent6">
                        <a:lumMod val="40000"/>
                        <a:lumOff val="6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Лист6!$A$5:$A$9</c:f>
              <c:strCache>
                <c:ptCount val="5"/>
                <c:pt idx="0">
                  <c:v>Краеведческий музей (Старое Дрожжаное)</c:v>
                </c:pt>
                <c:pt idx="1">
                  <c:v>Краеведческий музей (Бавлы)</c:v>
                </c:pt>
                <c:pt idx="2">
                  <c:v>Музей историко-культурного наследия (Зеленодольск)</c:v>
                </c:pt>
                <c:pt idx="3">
                  <c:v>Музей Лаишевского края</c:v>
                </c:pt>
                <c:pt idx="4">
                  <c:v>Музей истории города (Набережные Челны)</c:v>
                </c:pt>
              </c:strCache>
            </c:strRef>
          </c:cat>
          <c:val>
            <c:numRef>
              <c:f>Лист6!$B$5:$B$9</c:f>
              <c:numCache>
                <c:formatCode>General</c:formatCode>
                <c:ptCount val="5"/>
                <c:pt idx="0">
                  <c:v>1800</c:v>
                </c:pt>
                <c:pt idx="1">
                  <c:v>1892</c:v>
                </c:pt>
                <c:pt idx="2">
                  <c:v>2516</c:v>
                </c:pt>
                <c:pt idx="3">
                  <c:v>4698</c:v>
                </c:pt>
                <c:pt idx="4">
                  <c:v>6500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>
                  <a:lumMod val="75000"/>
                </a:schemeClr>
              </a:solidFill>
            </a:ln>
          </c:spPr>
        </c:dropLines>
        <c:marker val="1"/>
        <c:smooth val="0"/>
        <c:axId val="90195456"/>
        <c:axId val="90196992"/>
      </c:lineChart>
      <c:catAx>
        <c:axId val="90195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0196992"/>
        <c:crosses val="autoZero"/>
        <c:auto val="1"/>
        <c:lblAlgn val="ctr"/>
        <c:lblOffset val="100"/>
        <c:noMultiLvlLbl val="0"/>
      </c:catAx>
      <c:valAx>
        <c:axId val="90196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195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92D050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Худ/ф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2012(7)</c:v>
                </c:pt>
                <c:pt idx="1">
                  <c:v>2013(4)</c:v>
                </c:pt>
                <c:pt idx="2">
                  <c:v>2014(14)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Док/ф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2012(7)</c:v>
                </c:pt>
                <c:pt idx="1">
                  <c:v>2013(4)</c:v>
                </c:pt>
                <c:pt idx="2">
                  <c:v>2014(14)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Дебюты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2012(7)</c:v>
                </c:pt>
                <c:pt idx="1">
                  <c:v>2013(4)</c:v>
                </c:pt>
                <c:pt idx="2">
                  <c:v>2014(14)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Аним/ф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2012(7)</c:v>
                </c:pt>
                <c:pt idx="1">
                  <c:v>2013(4)</c:v>
                </c:pt>
                <c:pt idx="2">
                  <c:v>2014(14)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086912"/>
        <c:axId val="100088448"/>
      </c:barChart>
      <c:catAx>
        <c:axId val="10008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accent6">
                    <a:lumMod val="40000"/>
                    <a:lumOff val="60000"/>
                  </a:schemeClr>
                </a:solidFill>
              </a:defRPr>
            </a:pPr>
            <a:endParaRPr lang="ru-RU"/>
          </a:p>
        </c:txPr>
        <c:crossAx val="100088448"/>
        <c:crosses val="autoZero"/>
        <c:auto val="1"/>
        <c:lblAlgn val="ctr"/>
        <c:lblOffset val="100"/>
        <c:noMultiLvlLbl val="0"/>
      </c:catAx>
      <c:valAx>
        <c:axId val="100088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accent6">
                    <a:lumMod val="40000"/>
                    <a:lumOff val="60000"/>
                  </a:schemeClr>
                </a:solidFill>
              </a:defRPr>
            </a:pPr>
            <a:endParaRPr lang="ru-RU"/>
          </a:p>
        </c:txPr>
        <c:crossAx val="1000869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>
              <a:solidFill>
                <a:schemeClr val="accent6">
                  <a:lumMod val="40000"/>
                  <a:lumOff val="6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Тематический диапозон фильмов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Военно патриотичекая</c:v>
                </c:pt>
                <c:pt idx="1">
                  <c:v>софиальная </c:v>
                </c:pt>
                <c:pt idx="2">
                  <c:v>жзл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4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0.51452</cdr:x>
      <cdr:y>0.28048</cdr:y>
    </cdr:from>
    <cdr:to>
      <cdr:x>0.60463</cdr:x>
      <cdr:y>0.50548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21009" y="11398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Book Antiqua" panose="02040602050305030304" pitchFamily="18" charset="0"/>
            </a:rPr>
            <a:t>Военно-</a:t>
          </a:r>
        </a:p>
        <a:p xmlns:a="http://schemas.openxmlformats.org/drawingml/2006/main">
          <a:r>
            <a:rPr lang="ru-RU" sz="1400" b="1" dirty="0" smtClean="0">
              <a:latin typeface="Book Antiqua" panose="02040602050305030304" pitchFamily="18" charset="0"/>
            </a:rPr>
            <a:t>патриотическая</a:t>
          </a:r>
          <a:endParaRPr lang="ru-RU" sz="1400" b="1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0.44299</cdr:x>
      <cdr:y>0.70588</cdr:y>
    </cdr:from>
    <cdr:to>
      <cdr:x>0.53311</cdr:x>
      <cdr:y>0.93088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495201" y="286870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Book Antiqua" panose="02040602050305030304" pitchFamily="18" charset="0"/>
            </a:rPr>
            <a:t>Социальная</a:t>
          </a:r>
          <a:endParaRPr lang="ru-RU" sz="1400" b="1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0.33128</cdr:x>
      <cdr:y>0.3457</cdr:y>
    </cdr:from>
    <cdr:to>
      <cdr:x>0.42139</cdr:x>
      <cdr:y>0.5707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61616" y="14049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Book Antiqua" panose="02040602050305030304" pitchFamily="18" charset="0"/>
            </a:rPr>
            <a:t>Жизнь </a:t>
          </a:r>
        </a:p>
        <a:p xmlns:a="http://schemas.openxmlformats.org/drawingml/2006/main">
          <a:r>
            <a:rPr lang="ru-RU" sz="1400" b="1" dirty="0" smtClean="0">
              <a:latin typeface="Book Antiqua" panose="02040602050305030304" pitchFamily="18" charset="0"/>
            </a:rPr>
            <a:t>Замечательных </a:t>
          </a:r>
        </a:p>
        <a:p xmlns:a="http://schemas.openxmlformats.org/drawingml/2006/main">
          <a:r>
            <a:rPr lang="ru-RU" sz="1400" b="1" dirty="0" smtClean="0">
              <a:latin typeface="Book Antiqua" panose="02040602050305030304" pitchFamily="18" charset="0"/>
            </a:rPr>
            <a:t>Людей</a:t>
          </a:r>
          <a:endParaRPr lang="ru-RU" sz="1400" b="1" dirty="0">
            <a:latin typeface="Book Antiqua" panose="02040602050305030304" pitchFamily="18" charset="0"/>
          </a:endParaRPr>
        </a:p>
      </cdr:txBody>
    </cdr:sp>
  </cdr:relSizeAnchor>
  <cdr:relSizeAnchor xmlns:cdr="http://schemas.openxmlformats.org/drawingml/2006/chartDrawing">
    <cdr:from>
      <cdr:x>0.43059</cdr:x>
      <cdr:y>0.08063</cdr:y>
    </cdr:from>
    <cdr:to>
      <cdr:x>0.52071</cdr:x>
      <cdr:y>0.30563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69362" y="3276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Book Antiqua" panose="02040602050305030304" pitchFamily="18" charset="0"/>
            </a:rPr>
            <a:t>Прочее</a:t>
          </a:r>
          <a:endParaRPr lang="ru-RU" sz="1200" b="1" dirty="0">
            <a:latin typeface="Book Antiqua" panose="0204060205030503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1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4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2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9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3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7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E1377-24DD-4DF7-A774-CBD3A8104ED7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9956A-8D86-4058-9A5F-F541DC92C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7569" y="1058567"/>
            <a:ext cx="111362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Коллегия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Министерства культуры</a:t>
            </a:r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Республики Татарстан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7569" y="3384374"/>
            <a:ext cx="109521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7568" y="3586524"/>
            <a:ext cx="11136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«Об итогах деятельности Министерства культуры Республики Татарстан</a:t>
            </a:r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2014 год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у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– Год культуры и задачах на</a:t>
            </a:r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2015 год»</a:t>
            </a:r>
          </a:p>
        </p:txBody>
      </p:sp>
    </p:spTree>
    <p:extLst>
      <p:ext uri="{BB962C8B-B14F-4D97-AF65-F5344CB8AC3E}">
        <p14:creationId xmlns:p14="http://schemas.microsoft.com/office/powerpoint/2010/main" val="38924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 b="4167"/>
          <a:stretch/>
        </p:blipFill>
        <p:spPr>
          <a:xfrm>
            <a:off x="0" y="-25400"/>
            <a:ext cx="12192000" cy="6870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524" y="5388957"/>
            <a:ext cx="9191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Здание Казанского Большого драматического театра </a:t>
            </a:r>
            <a:endParaRPr lang="ru-RU" sz="28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имени </a:t>
            </a:r>
            <a:r>
              <a:rPr lang="ru-RU" sz="28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В.И.Качалова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3888"/>
          <a:stretch/>
        </p:blipFill>
        <p:spPr>
          <a:xfrm>
            <a:off x="-1" y="-50800"/>
            <a:ext cx="12192001" cy="6908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524" y="5615613"/>
            <a:ext cx="8999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Дом, где работала первая татарская группа «</a:t>
            </a:r>
            <a:r>
              <a:rPr lang="ru-RU" sz="2800" dirty="0" err="1">
                <a:solidFill>
                  <a:schemeClr val="bg1"/>
                </a:solidFill>
                <a:latin typeface="Book Antiqua" panose="02040602050305030304" pitchFamily="18" charset="0"/>
              </a:rPr>
              <a:t>Сайяр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029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5" b="1509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524" y="5615613"/>
            <a:ext cx="95958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Усадьбы </a:t>
            </a:r>
            <a:r>
              <a:rPr lang="ru-RU" sz="2600" dirty="0">
                <a:solidFill>
                  <a:schemeClr val="bg1"/>
                </a:solidFill>
                <a:latin typeface="Book Antiqua" panose="02040602050305030304" pitchFamily="18" charset="0"/>
              </a:rPr>
              <a:t>Казаковых и </a:t>
            </a:r>
            <a:r>
              <a:rPr lang="ru-RU" sz="2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Кушаевых</a:t>
            </a:r>
            <a:r>
              <a:rPr lang="ru-RU" sz="2600" dirty="0">
                <a:solidFill>
                  <a:schemeClr val="bg1"/>
                </a:solidFill>
                <a:latin typeface="Book Antiqua" panose="02040602050305030304" pitchFamily="18" charset="0"/>
              </a:rPr>
              <a:t> в Старо-Татарской слободе</a:t>
            </a:r>
          </a:p>
        </p:txBody>
      </p:sp>
    </p:spTree>
    <p:extLst>
      <p:ext uri="{BB962C8B-B14F-4D97-AF65-F5344CB8AC3E}">
        <p14:creationId xmlns:p14="http://schemas.microsoft.com/office/powerpoint/2010/main" val="25331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12025"/>
          <a:stretch/>
        </p:blipFill>
        <p:spPr>
          <a:xfrm>
            <a:off x="0" y="-25401"/>
            <a:ext cx="12192000" cy="6921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524" y="5399713"/>
            <a:ext cx="8130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Пожарная каланча второй полицейский части </a:t>
            </a:r>
            <a:endParaRPr lang="ru-RU" sz="28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на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улице Московской</a:t>
            </a:r>
          </a:p>
        </p:txBody>
      </p:sp>
    </p:spTree>
    <p:extLst>
      <p:ext uri="{BB962C8B-B14F-4D97-AF65-F5344CB8AC3E}">
        <p14:creationId xmlns:p14="http://schemas.microsoft.com/office/powerpoint/2010/main" val="246330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3098798" y="3098799"/>
            <a:ext cx="6858000" cy="660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2" y="419094"/>
            <a:ext cx="10783846" cy="60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903052"/>
              </p:ext>
            </p:extLst>
          </p:nvPr>
        </p:nvGraphicFramePr>
        <p:xfrm>
          <a:off x="0" y="0"/>
          <a:ext cx="12192001" cy="6332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9600"/>
                <a:gridCol w="2206625"/>
                <a:gridCol w="1997075"/>
                <a:gridCol w="2159000"/>
                <a:gridCol w="1981200"/>
                <a:gridCol w="1968501"/>
              </a:tblGrid>
              <a:tr h="2662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Посещаемость </a:t>
                      </a: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театрально-концертных мероприятий на 1000 жителей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36%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61916" marR="61916" marT="0" marB="0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Количество библиографических записей в сводном электронном каталоге библиотек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582 000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ОКН, информация о которых внесена в Единый государственный </a:t>
                      </a:r>
                      <a:r>
                        <a:rPr lang="tt-RU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реестр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8,2%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Музейный фонд, задействованный в активном показе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12%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Посещаемость музейных учреждений на 1000 жителей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89%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Рост числа участников культурно-досуговых мероприятий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3,3%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07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Удовлетворенность качеством услуг культуры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87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Доля </a:t>
                      </a: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отреставрированных ОКН </a:t>
                      </a: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32,5%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Доля библиотек, подключенных к Интернет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82%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Доля музеев, имеющих сайт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31%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Доля театров, имеющих сайт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100%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Стоимость одного гранта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177 000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951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Передвижной </a:t>
                      </a: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фонд музеев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Виртуальные музеи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Рост совместных выставочных проектов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50%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Количество стипендиатов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13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Доля детей, привлекаемых к творческим мероприятиям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3%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Соотношение заработной платы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 </a:t>
                      </a:r>
                      <a:endParaRPr lang="ru-RU" sz="1600" b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</a:rPr>
                        <a:t>64,9%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16" marR="61916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54100" y="6337300"/>
            <a:ext cx="177856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ru-RU" dirty="0" smtClean="0"/>
              <a:t>Перевыполнен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3317" y="6372225"/>
            <a:ext cx="415383" cy="285750"/>
          </a:xfrm>
          <a:prstGeom prst="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" y="169586"/>
            <a:ext cx="11697189" cy="4999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624" y="5554057"/>
            <a:ext cx="6606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Консолидированный бюджет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2624" y="457446"/>
            <a:ext cx="10857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642F"/>
                </a:solidFill>
                <a:latin typeface="Book Antiqua" panose="02040602050305030304" pitchFamily="18" charset="0"/>
              </a:rPr>
              <a:t>По предварительным итогам 2014 года штатная численность работников </a:t>
            </a:r>
            <a:endParaRPr lang="en-US" sz="2400" dirty="0" smtClean="0">
              <a:solidFill>
                <a:srgbClr val="0C642F"/>
              </a:solidFill>
              <a:latin typeface="Book Antiqua" panose="02040602050305030304" pitchFamily="18" charset="0"/>
            </a:endParaRPr>
          </a:p>
          <a:p>
            <a:r>
              <a:rPr lang="ru-RU" sz="2400" dirty="0" smtClean="0">
                <a:solidFill>
                  <a:srgbClr val="0C642F"/>
                </a:solidFill>
                <a:latin typeface="Book Antiqua" panose="02040602050305030304" pitchFamily="18" charset="0"/>
              </a:rPr>
              <a:t>подведомственных </a:t>
            </a:r>
            <a:r>
              <a:rPr lang="ru-RU" sz="2400" dirty="0">
                <a:solidFill>
                  <a:srgbClr val="0C642F"/>
                </a:solidFill>
                <a:latin typeface="Book Antiqua" panose="02040602050305030304" pitchFamily="18" charset="0"/>
              </a:rPr>
              <a:t>учреждений составила 20 137 человек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624" y="5374769"/>
            <a:ext cx="9244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Ш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татная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численность 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работников подведомственных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учреждений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4" y="1310162"/>
            <a:ext cx="9800630" cy="37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675"/>
            <a:ext cx="7086600" cy="5323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924" y="5663238"/>
            <a:ext cx="9161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Средняя заработная плата в учреждениях культуры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759" y="958011"/>
            <a:ext cx="3387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Доклад</a:t>
            </a:r>
            <a:endParaRPr lang="ru-RU" sz="7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52500" y="3081920"/>
            <a:ext cx="10439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23999" y="5294790"/>
            <a:ext cx="4764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dirty="0" err="1">
                <a:solidFill>
                  <a:schemeClr val="bg1"/>
                </a:solidFill>
                <a:latin typeface="Book Antiqua" panose="02040602050305030304" pitchFamily="18" charset="0"/>
              </a:rPr>
              <a:t>Сибагатуллин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Айрат 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Миннемуллович</a:t>
            </a: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9759" y="3269152"/>
            <a:ext cx="104086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400" dirty="0">
                <a:solidFill>
                  <a:schemeClr val="bg1"/>
                </a:solidFill>
                <a:latin typeface="Book Antiqua" panose="02040602050305030304" pitchFamily="18" charset="0"/>
              </a:rPr>
              <a:t>«Об итогах деятельности </a:t>
            </a:r>
            <a:r>
              <a:rPr lang="ru-RU" sz="3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Министерства </a:t>
            </a:r>
            <a:r>
              <a:rPr lang="ru-RU" sz="3400" dirty="0">
                <a:solidFill>
                  <a:schemeClr val="bg1"/>
                </a:solidFill>
                <a:latin typeface="Book Antiqua" panose="02040602050305030304" pitchFamily="18" charset="0"/>
              </a:rPr>
              <a:t>культуры Республики </a:t>
            </a:r>
            <a:r>
              <a:rPr lang="ru-RU" sz="3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Татарстан</a:t>
            </a:r>
            <a:r>
              <a:rPr lang="en-US" sz="3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Book Antiqua" panose="02040602050305030304" pitchFamily="18" charset="0"/>
              </a:rPr>
              <a:t>2014 году – Год культуры и задачах на</a:t>
            </a:r>
            <a:r>
              <a:rPr lang="en-US" sz="34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400" dirty="0">
                <a:solidFill>
                  <a:schemeClr val="bg1"/>
                </a:solidFill>
                <a:latin typeface="Book Antiqua" panose="02040602050305030304" pitchFamily="18" charset="0"/>
              </a:rPr>
              <a:t>2015 год»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1658" y="2259940"/>
            <a:ext cx="8330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Министра культуры Республики Татарстан </a:t>
            </a:r>
          </a:p>
        </p:txBody>
      </p:sp>
    </p:spTree>
    <p:extLst>
      <p:ext uri="{BB962C8B-B14F-4D97-AF65-F5344CB8AC3E}">
        <p14:creationId xmlns:p14="http://schemas.microsoft.com/office/powerpoint/2010/main" val="18482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27" y="752475"/>
            <a:ext cx="110839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Распоряжение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Правительства Российской Федерации от 19.10.1999 года №1683-р «О методике определения нормативной потребности субъектов Российской Федерации в объектах социальной инфраструктуры». </a:t>
            </a:r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endParaRPr lang="ru-RU" sz="32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Постановление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Кабинета Министров Республики Татарстан от 26 января 2009 года №42 «Об установлении уровня социальных гарантий обеспеченности общественной инфраструктурой, социальными услугами до 2019 года». </a:t>
            </a:r>
          </a:p>
        </p:txBody>
      </p:sp>
    </p:spTree>
    <p:extLst>
      <p:ext uri="{BB962C8B-B14F-4D97-AF65-F5344CB8AC3E}">
        <p14:creationId xmlns:p14="http://schemas.microsoft.com/office/powerpoint/2010/main" val="10466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924" y="5587038"/>
            <a:ext cx="916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 чем мы сталкиваемся в работе?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924" y="5427382"/>
            <a:ext cx="9161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Объем доходов от приносящей доход деятельности </a:t>
            </a:r>
          </a:p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за 2013-2014 гг. (</a:t>
            </a:r>
            <a:r>
              <a:rPr lang="ru-RU" sz="28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млн.руб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5" y="834989"/>
            <a:ext cx="9678369" cy="38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694062"/>
            <a:ext cx="6224333" cy="2484973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96075107"/>
              </p:ext>
            </p:extLst>
          </p:nvPr>
        </p:nvGraphicFramePr>
        <p:xfrm>
          <a:off x="6753340" y="119298"/>
          <a:ext cx="5133862" cy="659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9994" y="772981"/>
            <a:ext cx="5329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Сведения 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о деятельности театрально-зрелищных учреждений Министерства культуры РТ за 2014 год </a:t>
            </a:r>
          </a:p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Доходы от продажи билетов </a:t>
            </a:r>
            <a:endParaRPr lang="en-US" sz="24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тыс. руб.)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994" y="3529556"/>
            <a:ext cx="3861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Как считать доходы?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994" y="4344661"/>
            <a:ext cx="40511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Отчетность 9-НК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Движение по счету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8" y="969484"/>
            <a:ext cx="11989784" cy="3729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58721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924" y="5398830"/>
            <a:ext cx="9900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Доходы учреждений культуры в расчете на 1 работника, 2014 год в сравнении с 2013, 2012 годами (</a:t>
            </a:r>
            <a:r>
              <a:rPr lang="ru-RU" sz="28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тыс.руб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.)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2489" y="44894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54"/>
            <a:ext cx="10587210" cy="1048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6924" y="5707667"/>
            <a:ext cx="990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Доходы муниципальных учреждений культуры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1" y="1097243"/>
            <a:ext cx="11472258" cy="27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242260"/>
            <a:ext cx="9213850" cy="6061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366" y="412405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C642F"/>
                </a:solidFill>
                <a:latin typeface="Book Antiqua" panose="02040602050305030304" pitchFamily="18" charset="0"/>
              </a:rPr>
              <a:t>Технологическая схема</a:t>
            </a:r>
            <a:endParaRPr lang="ru-RU" sz="2400" b="1" dirty="0">
              <a:solidFill>
                <a:srgbClr val="0C642F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6410528"/>
            <a:ext cx="12192000" cy="338554"/>
            <a:chOff x="0" y="6581001"/>
            <a:chExt cx="12192000" cy="338554"/>
          </a:xfrm>
        </p:grpSpPr>
        <p:sp>
          <p:nvSpPr>
            <p:cNvPr id="8" name="TextBox 7"/>
            <p:cNvSpPr txBox="1"/>
            <p:nvPr/>
          </p:nvSpPr>
          <p:spPr>
            <a:xfrm>
              <a:off x="3476625" y="6581001"/>
              <a:ext cx="8715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C642F"/>
                  </a:solidFill>
                </a:rPr>
                <a:t>Система электронного учета реализации билетов в театрально-зрелищные учреждения </a:t>
              </a: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65810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82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69" y="414073"/>
            <a:ext cx="655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C642F"/>
                </a:solidFill>
                <a:latin typeface="Book Antiqua" panose="02040602050305030304" pitchFamily="18" charset="0"/>
              </a:rPr>
              <a:t>Реализация </a:t>
            </a:r>
            <a:r>
              <a:rPr lang="ru-RU" b="1" dirty="0" smtClean="0">
                <a:solidFill>
                  <a:srgbClr val="0C642F"/>
                </a:solidFill>
                <a:latin typeface="Book Antiqua" panose="02040602050305030304" pitchFamily="18" charset="0"/>
              </a:rPr>
              <a:t>ПОРТАЛОМ ГОСУСЛУГ и ИНФОМАТАМИ</a:t>
            </a:r>
            <a:endParaRPr lang="ru-RU" b="1" dirty="0">
              <a:solidFill>
                <a:srgbClr val="0C642F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554977" y="302554"/>
            <a:ext cx="3918856" cy="2569028"/>
            <a:chOff x="7158447" y="801877"/>
            <a:chExt cx="3918856" cy="2569028"/>
          </a:xfrm>
        </p:grpSpPr>
        <p:pic>
          <p:nvPicPr>
            <p:cNvPr id="1028" name="Picture 4" descr="http://www.computerra.ru/cio/wp-content/uploads/2013/05/did-you-know-cloud-computing-has-been-around-since-the-50s-b9277245a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447" y="801877"/>
              <a:ext cx="3918856" cy="256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445879" y="2315845"/>
              <a:ext cx="3343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Облачная система учета</a:t>
              </a:r>
              <a:endParaRPr lang="ru-RU" sz="2400" dirty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 flipV="1">
            <a:off x="5295670" y="2060382"/>
            <a:ext cx="2020299" cy="1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0" y="6410528"/>
            <a:ext cx="12192000" cy="338554"/>
            <a:chOff x="0" y="6581001"/>
            <a:chExt cx="12192000" cy="338554"/>
          </a:xfrm>
        </p:grpSpPr>
        <p:sp>
          <p:nvSpPr>
            <p:cNvPr id="8" name="TextBox 7"/>
            <p:cNvSpPr txBox="1"/>
            <p:nvPr/>
          </p:nvSpPr>
          <p:spPr>
            <a:xfrm>
              <a:off x="3476625" y="6581001"/>
              <a:ext cx="8715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0C642F"/>
                  </a:solidFill>
                </a:rPr>
                <a:t>Система электронного учета реализации билетов в театрально-зрелищные учреждения 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65810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http://www.sotnya.ru/images/new_images/bilety_gosuslu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13" y="923400"/>
            <a:ext cx="3813512" cy="299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ic.tatarstan.ru/file/DSC_5001-1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23" y="3967544"/>
            <a:ext cx="3455875" cy="22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9218083" y="2871582"/>
            <a:ext cx="0" cy="928709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Рисунок 1" descr="Описание: cid:image023.jpg@01CF33D9.C722A5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68" y="3994431"/>
            <a:ext cx="1030131" cy="227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8649" t="7204" r="50798" b="3907"/>
          <a:stretch/>
        </p:blipFill>
        <p:spPr>
          <a:xfrm>
            <a:off x="1119209" y="4410075"/>
            <a:ext cx="2669008" cy="1880438"/>
          </a:xfrm>
          <a:prstGeom prst="rect">
            <a:avLst/>
          </a:prstGeom>
        </p:spPr>
      </p:pic>
      <p:sp>
        <p:nvSpPr>
          <p:cNvPr id="27" name="Стрелка вправо 26"/>
          <p:cNvSpPr/>
          <p:nvPr/>
        </p:nvSpPr>
        <p:spPr>
          <a:xfrm rot="5400000">
            <a:off x="2422515" y="3950369"/>
            <a:ext cx="388610" cy="41078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10340047" y="4933830"/>
            <a:ext cx="537672" cy="49953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4597340" y="4225469"/>
            <a:ext cx="1396660" cy="2088065"/>
            <a:chOff x="8816342" y="3524224"/>
            <a:chExt cx="1759404" cy="263038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66"/>
            <a:stretch/>
          </p:blipFill>
          <p:spPr>
            <a:xfrm>
              <a:off x="8816342" y="3951546"/>
              <a:ext cx="1759404" cy="2203060"/>
            </a:xfrm>
            <a:prstGeom prst="rect">
              <a:avLst/>
            </a:prstGeom>
          </p:spPr>
        </p:pic>
        <p:pic>
          <p:nvPicPr>
            <p:cNvPr id="19" name="Picture 8" descr="http://kazan.bezformata.ru/content/image72701781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16"/>
            <a:stretch/>
          </p:blipFill>
          <p:spPr bwMode="auto">
            <a:xfrm>
              <a:off x="8816342" y="3524224"/>
              <a:ext cx="1759404" cy="54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Стрелка вправо 20"/>
          <p:cNvSpPr/>
          <p:nvPr/>
        </p:nvSpPr>
        <p:spPr>
          <a:xfrm rot="10800000">
            <a:off x="3885898" y="5277824"/>
            <a:ext cx="537672" cy="49953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5843835" y="2723770"/>
            <a:ext cx="1591638" cy="1081416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1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543426" y="373065"/>
            <a:ext cx="3698274" cy="2470309"/>
            <a:chOff x="7158447" y="801877"/>
            <a:chExt cx="3918856" cy="2569028"/>
          </a:xfrm>
        </p:grpSpPr>
        <p:pic>
          <p:nvPicPr>
            <p:cNvPr id="1028" name="Picture 4" descr="http://www.computerra.ru/cio/wp-content/uploads/2013/05/did-you-know-cloud-computing-has-been-around-since-the-50s-b9277245a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447" y="801877"/>
              <a:ext cx="3918856" cy="2569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445879" y="2315845"/>
              <a:ext cx="3343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200" dirty="0" smtClean="0"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Облачная система учета</a:t>
              </a:r>
              <a:endParaRPr lang="ru-RU" sz="2200" dirty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>
            <a:off x="3638550" y="2019147"/>
            <a:ext cx="1045239" cy="11828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3769" y="2728221"/>
            <a:ext cx="431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Моментальная печать билета на кассе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14" name="Picture 2" descr="http://ic.pics.livejournal.com/drugoi/484155/6212165/6212165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6" y="957843"/>
            <a:ext cx="2589236" cy="1725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i1.tatar-inform.ru/image/2013/03/univ-tick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0"/>
          <a:stretch/>
        </p:blipFill>
        <p:spPr bwMode="auto">
          <a:xfrm>
            <a:off x="969096" y="3124215"/>
            <a:ext cx="2915894" cy="9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3.asset.yvimg.kz/userimages/kiber/kZxUDi6U8zsD8MrB2f1SJK2eYJomf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12330" r="14667"/>
          <a:stretch/>
        </p:blipFill>
        <p:spPr bwMode="auto">
          <a:xfrm>
            <a:off x="1364663" y="4499835"/>
            <a:ext cx="1800308" cy="19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18"/>
          <p:cNvSpPr/>
          <p:nvPr/>
        </p:nvSpPr>
        <p:spPr>
          <a:xfrm rot="5400000">
            <a:off x="2114339" y="4058357"/>
            <a:ext cx="298751" cy="49953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916803" y="3558784"/>
            <a:ext cx="1759404" cy="2630382"/>
            <a:chOff x="8816342" y="3524224"/>
            <a:chExt cx="1759404" cy="263038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66"/>
            <a:stretch/>
          </p:blipFill>
          <p:spPr>
            <a:xfrm>
              <a:off x="8816342" y="3951546"/>
              <a:ext cx="1759404" cy="2203060"/>
            </a:xfrm>
            <a:prstGeom prst="rect">
              <a:avLst/>
            </a:prstGeom>
          </p:spPr>
        </p:pic>
        <p:pic>
          <p:nvPicPr>
            <p:cNvPr id="3080" name="Picture 8" descr="http://kazan.bezformata.ru/content/image72701781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16"/>
            <a:stretch/>
          </p:blipFill>
          <p:spPr bwMode="auto">
            <a:xfrm>
              <a:off x="8816342" y="3524224"/>
              <a:ext cx="1759404" cy="546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2" name="Picture 10" descr="http://s.citysites.ua/section/newsIcon/subdir/full/upload/images/news/icon/planshet_13932419675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60" y="935340"/>
            <a:ext cx="2396047" cy="177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8184131" y="2049870"/>
            <a:ext cx="1045239" cy="11828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83769" y="414073"/>
            <a:ext cx="499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C642F"/>
                </a:solidFill>
                <a:latin typeface="Book Antiqua" panose="02040602050305030304" pitchFamily="18" charset="0"/>
              </a:rPr>
              <a:t>Реализация через </a:t>
            </a:r>
            <a:r>
              <a:rPr lang="ru-RU" b="1" dirty="0" smtClean="0">
                <a:solidFill>
                  <a:srgbClr val="0C642F"/>
                </a:solidFill>
                <a:latin typeface="Book Antiqua" panose="02040602050305030304" pitchFamily="18" charset="0"/>
              </a:rPr>
              <a:t>РАСПРОСТРАНИТЕЛЕЙ</a:t>
            </a:r>
            <a:endParaRPr lang="ru-RU" b="1" dirty="0">
              <a:solidFill>
                <a:srgbClr val="0C642F"/>
              </a:solidFill>
              <a:latin typeface="Book Antiqua" panose="0204060205030503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/>
          <a:srcRect l="8649" t="7204" r="50798" b="3907"/>
          <a:stretch/>
        </p:blipFill>
        <p:spPr>
          <a:xfrm>
            <a:off x="6598523" y="3547401"/>
            <a:ext cx="2368162" cy="1668478"/>
          </a:xfrm>
          <a:prstGeom prst="rect">
            <a:avLst/>
          </a:prstGeom>
        </p:spPr>
      </p:pic>
      <p:sp>
        <p:nvSpPr>
          <p:cNvPr id="29" name="Стрелка вправо 28"/>
          <p:cNvSpPr/>
          <p:nvPr/>
        </p:nvSpPr>
        <p:spPr>
          <a:xfrm rot="10800000">
            <a:off x="9172908" y="4080428"/>
            <a:ext cx="537672" cy="49953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8566548" y="2929419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 Antiqua" panose="02040602050305030304" pitchFamily="18" charset="0"/>
              </a:rPr>
              <a:t>Электронный заказ билетов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10800000">
            <a:off x="9172908" y="5494344"/>
            <a:ext cx="537672" cy="49953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4" descr="http://i1.tatar-inform.ru/image/2013/03/univ-tick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0"/>
          <a:stretch/>
        </p:blipFill>
        <p:spPr bwMode="auto">
          <a:xfrm>
            <a:off x="6598523" y="5363159"/>
            <a:ext cx="2368162" cy="7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485467" y="5537199"/>
            <a:ext cx="322511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76625" y="6410528"/>
            <a:ext cx="8715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C642F"/>
                </a:solidFill>
              </a:rPr>
              <a:t>Система электронного учета реализации билетов в театрально-зрелищные учреждения </a:t>
            </a:r>
          </a:p>
        </p:txBody>
      </p:sp>
    </p:spTree>
    <p:extLst>
      <p:ext uri="{BB962C8B-B14F-4D97-AF65-F5344CB8AC3E}">
        <p14:creationId xmlns:p14="http://schemas.microsoft.com/office/powerpoint/2010/main" val="41390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клубов\Кундурлинский СДК Высокогорский рай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58721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924" y="5632460"/>
            <a:ext cx="990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Аварийное состояние сельского клуба</a:t>
            </a:r>
          </a:p>
        </p:txBody>
      </p:sp>
    </p:spTree>
    <p:extLst>
      <p:ext uri="{BB962C8B-B14F-4D97-AF65-F5344CB8AC3E}">
        <p14:creationId xmlns:p14="http://schemas.microsoft.com/office/powerpoint/2010/main" val="6388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59923"/>
              </p:ext>
            </p:extLst>
          </p:nvPr>
        </p:nvGraphicFramePr>
        <p:xfrm>
          <a:off x="771524" y="676275"/>
          <a:ext cx="11026775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8336"/>
                <a:gridCol w="1586110"/>
                <a:gridCol w="1833507"/>
                <a:gridCol w="1522712"/>
                <a:gridCol w="1536348"/>
                <a:gridCol w="1414163"/>
                <a:gridCol w="1625599"/>
              </a:tblGrid>
              <a:tr h="590341">
                <a:tc>
                  <a:txBody>
                    <a:bodyPr/>
                    <a:lstStyle/>
                    <a:p>
                      <a:pPr algn="ctr" fontAlgn="b"/>
                      <a:endParaRPr lang="ru-RU" sz="2000" b="0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Оптимизационные мероприятия 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/>
                    </a:solidFill>
                  </a:tcPr>
                </a:tc>
              </a:tr>
              <a:tr h="24512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всего сокращение штатов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Специалисты, </a:t>
                      </a:r>
                      <a:r>
                        <a:rPr lang="ru-RU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ед.штата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работники ХЭС, </a:t>
                      </a:r>
                      <a:r>
                        <a:rPr lang="ru-RU" sz="2000" b="1" u="none" strike="noStrike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ед.штата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всего закрылись в 2014г.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из них  КДУ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из них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библиотеки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6128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2014 (факт)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310,9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191,4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119,5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41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27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16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6128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2015 (план)</a:t>
                      </a:r>
                      <a:endParaRPr lang="ru-RU" sz="2000" b="1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112,2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55,1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57,1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32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25 </a:t>
                      </a:r>
                      <a:endParaRPr lang="ru-RU" sz="2000" b="0" i="0" u="none" strike="noStrike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</a:rPr>
                        <a:t>7 </a:t>
                      </a:r>
                      <a:endParaRPr lang="ru-RU" sz="2000" b="0" i="0" u="none" strike="noStrike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58721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924" y="5413385"/>
            <a:ext cx="9900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Оптимизационные мероприятия в муниципальных учреждениях культуры </a:t>
            </a:r>
          </a:p>
        </p:txBody>
      </p:sp>
    </p:spTree>
    <p:extLst>
      <p:ext uri="{BB962C8B-B14F-4D97-AF65-F5344CB8AC3E}">
        <p14:creationId xmlns:p14="http://schemas.microsoft.com/office/powerpoint/2010/main" val="11326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7569" y="1058567"/>
            <a:ext cx="111362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Коллегия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Министерства культуры</a:t>
            </a:r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Республики Татарстан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7569" y="3384374"/>
            <a:ext cx="109521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7568" y="3586524"/>
            <a:ext cx="11136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«Об итогах деятельности Министерства культуры Республики Татарстан</a:t>
            </a:r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 2014 год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у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– Год культуры и задачах на</a:t>
            </a:r>
            <a:r>
              <a:rPr lang="en-US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2015 год»</a:t>
            </a:r>
          </a:p>
        </p:txBody>
      </p:sp>
    </p:spTree>
    <p:extLst>
      <p:ext uri="{BB962C8B-B14F-4D97-AF65-F5344CB8AC3E}">
        <p14:creationId xmlns:p14="http://schemas.microsoft.com/office/powerpoint/2010/main" val="39367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34153" y="2533650"/>
            <a:ext cx="4533972" cy="2543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samara.ru/screenshots/resized/sz_300-225_crop_81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4" y="-3185"/>
            <a:ext cx="7205148" cy="5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438" r="52581" b="7000"/>
          <a:stretch/>
        </p:blipFill>
        <p:spPr>
          <a:xfrm>
            <a:off x="5820229" y="1"/>
            <a:ext cx="6371770" cy="5422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58721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924" y="5553085"/>
            <a:ext cx="990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Единый читательский билет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192275"/>
              </p:ext>
            </p:extLst>
          </p:nvPr>
        </p:nvGraphicFramePr>
        <p:xfrm>
          <a:off x="1103086" y="377371"/>
          <a:ext cx="9653421" cy="481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00675"/>
            <a:ext cx="10711543" cy="104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6924" y="5663238"/>
            <a:ext cx="990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 Общее число посещений музеев РТ, тыс. 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чел. 2008-2014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гг.</a:t>
            </a:r>
          </a:p>
        </p:txBody>
      </p:sp>
    </p:spTree>
    <p:extLst>
      <p:ext uri="{BB962C8B-B14F-4D97-AF65-F5344CB8AC3E}">
        <p14:creationId xmlns:p14="http://schemas.microsoft.com/office/powerpoint/2010/main" val="4498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k-magazine.ru/sites/default/files/styles/1200_1200_2014/public/img_6083.jpg?itok=QOZ616b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3124"/>
          <a:stretch/>
        </p:blipFill>
        <p:spPr bwMode="auto">
          <a:xfrm>
            <a:off x="0" y="-43543"/>
            <a:ext cx="12192000" cy="69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00675"/>
            <a:ext cx="10711543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924" y="5663238"/>
            <a:ext cx="990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Проект «Всероссийский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виртуальный концертный 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зал»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-1" y="466725"/>
            <a:ext cx="11782425" cy="5164817"/>
          </a:xfrm>
          <a:prstGeom prst="rect">
            <a:avLst/>
          </a:prstGeom>
          <a:solidFill>
            <a:srgbClr val="0C642F"/>
          </a:solidFill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3538" algn="ctr"/>
            <a:endParaRPr lang="en-US" altLang="ru-RU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63538" algn="ctr"/>
            <a:endParaRPr lang="en-US" altLang="ru-RU" sz="6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363538" algn="ctr"/>
            <a:r>
              <a:rPr lang="ru-RU" altLang="ru-RU" sz="6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«Татарстан -2030»</a:t>
            </a:r>
          </a:p>
          <a:p>
            <a:pPr marL="363538" algn="ctr"/>
            <a:r>
              <a:rPr lang="ru-RU" altLang="ru-RU" sz="6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br>
              <a:rPr lang="ru-RU" altLang="ru-RU" sz="6000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Стратегия развития </a:t>
            </a:r>
            <a:b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человеческого капитала:</a:t>
            </a:r>
            <a:b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сфера культуры</a:t>
            </a:r>
            <a:r>
              <a:rPr lang="ru-RU" alt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ru-RU" altLang="ru-RU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3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391548"/>
              </p:ext>
            </p:extLst>
          </p:nvPr>
        </p:nvGraphicFramePr>
        <p:xfrm>
          <a:off x="686924" y="508000"/>
          <a:ext cx="10209676" cy="492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00675"/>
            <a:ext cx="10711543" cy="1048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924" y="5431012"/>
            <a:ext cx="9900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Общий стоимостной объем проведенных закупок  </a:t>
            </a:r>
            <a:endParaRPr lang="ru-RU" sz="28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учетом подведомственных учреждений </a:t>
            </a:r>
          </a:p>
        </p:txBody>
      </p:sp>
    </p:spTree>
    <p:extLst>
      <p:ext uri="{BB962C8B-B14F-4D97-AF65-F5344CB8AC3E}">
        <p14:creationId xmlns:p14="http://schemas.microsoft.com/office/powerpoint/2010/main" val="402057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67" y="749680"/>
            <a:ext cx="8248643" cy="4254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00675"/>
            <a:ext cx="10711543" cy="104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6924" y="5431012"/>
            <a:ext cx="9900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Инвентаризация объектов культурного наследия,</a:t>
            </a:r>
          </a:p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п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роведенная в 2014 году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1200" y="546100"/>
            <a:ext cx="105156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ПОСЛЕДНИЕ ИЗМЕНЕНИЯ В ЗАКОНОДАТЕЛЬСТВЕ ПРЕДУСМАТРИВАЮТ НЕКОТОРЫЕ ПРЕФЕРЕНЦИИ:</a:t>
            </a:r>
          </a:p>
          <a:p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разрешено 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предоставление федерального объекта культурного наследия в безвозмездное пользование отдельным видам организаций, в частности: общественным объединениям, уставной целью деятельности которых является сохранение объектов культурного наследия, благотворительным и религиозным организациям, государственным учреждениям культуры и центрам исторического наследия; </a:t>
            </a:r>
            <a:endParaRPr lang="ru-RU" sz="24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предусмотрены 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льготы для физических и юридических лиц, которым передаются в аренду объекты культурного наследия, находящиеся в неудовлетворительном состоянии в виде льготной арендной платы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2" b="8641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663238"/>
            <a:ext cx="9612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Памятник воинам, павшим при взятии Казани в 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1552 г.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9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424" y="5663238"/>
            <a:ext cx="961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Церковь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Сошествия Святого 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Духа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718300" cy="4478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0"/>
            <a:ext cx="5473700" cy="4105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7"/>
          <a:stretch/>
        </p:blipFill>
        <p:spPr>
          <a:xfrm>
            <a:off x="6718300" y="3650988"/>
            <a:ext cx="5473700" cy="3207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124" y="5405896"/>
            <a:ext cx="733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Богатое археологическое наследие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718300" y="-1"/>
            <a:ext cx="0" cy="68580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718300" y="3650988"/>
            <a:ext cx="5473700" cy="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-10821" y="4478866"/>
            <a:ext cx="6729120" cy="18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3078" name="Picture 6" descr="http://www.photogorky.ru/photos/e975b6676a386f2440fab3bde38960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5" t="3337"/>
          <a:stretch/>
        </p:blipFill>
        <p:spPr bwMode="auto">
          <a:xfrm>
            <a:off x="-29030" y="-29029"/>
            <a:ext cx="9187545" cy="54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6825" y="4819650"/>
            <a:ext cx="177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 ФОТО СВЯЖСК</a:t>
            </a:r>
            <a:endParaRPr lang="ru-RU" dirty="0"/>
          </a:p>
        </p:txBody>
      </p:sp>
      <p:pic>
        <p:nvPicPr>
          <p:cNvPr id="3076" name="Picture 4" descr="http://yanarysh.tatarstan.ru/file/emblem_b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"/>
          <a:stretch/>
        </p:blipFill>
        <p:spPr bwMode="auto">
          <a:xfrm>
            <a:off x="7926158" y="0"/>
            <a:ext cx="4265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629" y="5609211"/>
            <a:ext cx="6963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Объекты Острова-града Свияжск – </a:t>
            </a:r>
          </a:p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риоритеты 2015 года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natfullin\Desktop\Новая папка\фото 2014\_DSC7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0"/>
            <a:ext cx="6800851" cy="452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natfullin\Desktop\отчет 2015\фото\Свияжс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18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Z.Tazetdinova\Desktop\Фотографии к коллегии\ГМИИ РТ\dsc0216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3173532" y="4510951"/>
            <a:ext cx="3350041" cy="234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.Tazetdinova\Desktop\Фотографии к коллегии\Нац музей\на открытии выставки костюма (2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9238089" y="4521198"/>
            <a:ext cx="2963327" cy="233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Z.Tazetdinova\AppData\Local\Temp\Temp1_фото_кремль.zip\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/>
          <a:stretch/>
        </p:blipFill>
        <p:spPr bwMode="auto">
          <a:xfrm>
            <a:off x="-1" y="4521201"/>
            <a:ext cx="3173533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Users\M.Nailya\Desktop\img_49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73" y="4521199"/>
            <a:ext cx="3009002" cy="23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781800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81800" y="5124"/>
            <a:ext cx="1" cy="45058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513321" y="4510951"/>
            <a:ext cx="0" cy="23470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173532" y="4521198"/>
            <a:ext cx="0" cy="23470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9532575" y="4521198"/>
            <a:ext cx="0" cy="23470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-1" y="4500704"/>
            <a:ext cx="12211668" cy="102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3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054545"/>
              </p:ext>
            </p:extLst>
          </p:nvPr>
        </p:nvGraphicFramePr>
        <p:xfrm>
          <a:off x="2215952" y="298872"/>
          <a:ext cx="820891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424" y="5434638"/>
            <a:ext cx="9612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Количество выставок, организованных музеями Республики Татарстан в 2011-2014 гг.</a:t>
            </a:r>
          </a:p>
          <a:p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436368"/>
              </p:ext>
            </p:extLst>
          </p:nvPr>
        </p:nvGraphicFramePr>
        <p:xfrm>
          <a:off x="530267" y="209550"/>
          <a:ext cx="6663690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35044" y="443905"/>
            <a:ext cx="382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Из 14 государственных музеев и музеев-заповедников 9 подключены к системе КАМИС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1" y="4927848"/>
            <a:ext cx="371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Из 44 муниципальных музеев 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17 </a:t>
            </a:r>
            <a:r>
              <a:rPr lang="ru-RU" b="1" dirty="0">
                <a:solidFill>
                  <a:schemeClr val="bg1"/>
                </a:solidFill>
              </a:rPr>
              <a:t>подключены к системе КАМИС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664467"/>
              </p:ext>
            </p:extLst>
          </p:nvPr>
        </p:nvGraphicFramePr>
        <p:xfrm>
          <a:off x="4402455" y="3314700"/>
          <a:ext cx="7656195" cy="323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8866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a-a.d-cd.net/b5b7d5u-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00" y="1"/>
            <a:ext cx="5894099" cy="41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elabuga.com/spas/albums/album_five0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97519" cy="41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elabuga.com/spas/i/invitation04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570"/>
            <a:ext cx="4706323" cy="27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elabuga.com/spas/i/fairy03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23" y="4156569"/>
            <a:ext cx="3879931" cy="27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elabuga.com/spas/i/opening03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318" y="4156570"/>
            <a:ext cx="3853681" cy="27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781800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97518" y="-15241"/>
            <a:ext cx="19669" cy="41820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-19668" y="4161691"/>
            <a:ext cx="12211668" cy="102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16854" y="4192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704270" y="4177059"/>
            <a:ext cx="12609" cy="26809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342569" y="4177059"/>
            <a:ext cx="12609" cy="26809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1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81950" y="847725"/>
            <a:ext cx="84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РАЙЛЯ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56" y="4981251"/>
            <a:ext cx="2819403" cy="1879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36" y="0"/>
            <a:ext cx="7495564" cy="4978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81253"/>
            <a:ext cx="2502329" cy="1876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186" cy="4981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60" y="4981251"/>
            <a:ext cx="2506136" cy="1879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8"/>
          <a:stretch/>
        </p:blipFill>
        <p:spPr>
          <a:xfrm>
            <a:off x="10073693" y="4978397"/>
            <a:ext cx="2127272" cy="1879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28" y="4981252"/>
            <a:ext cx="2502329" cy="187674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6629186" y="-20364"/>
            <a:ext cx="19668" cy="49922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-19668" y="4961600"/>
            <a:ext cx="12211668" cy="102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516431" y="4971847"/>
            <a:ext cx="7431" cy="18861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13960" y="4960620"/>
            <a:ext cx="8515" cy="18871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808466" y="4978397"/>
            <a:ext cx="8515" cy="18871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0080771" y="4970868"/>
            <a:ext cx="8515" cy="18871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7083" r="52657" b="8611"/>
          <a:stretch/>
        </p:blipFill>
        <p:spPr>
          <a:xfrm>
            <a:off x="2247900" y="143172"/>
            <a:ext cx="8658225" cy="578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24" y="5434638"/>
            <a:ext cx="9612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Реестр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объектов нематериального культурного наследия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353753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235"/>
            <a:ext cx="6009314" cy="45069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86" y="512235"/>
            <a:ext cx="6009314" cy="4506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424" y="5434638"/>
            <a:ext cx="9612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Семинар по ведению Реестра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объектов нематериального культурного наследия </a:t>
            </a:r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РТ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0" y="1043494"/>
            <a:ext cx="6015798" cy="4511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90" y="1043667"/>
            <a:ext cx="6037910" cy="4528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0" y="5572100"/>
            <a:ext cx="10198100" cy="104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504" y="5789645"/>
            <a:ext cx="9612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Ансамбли гусляров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9" b="2457"/>
          <a:stretch/>
        </p:blipFill>
        <p:spPr bwMode="auto">
          <a:xfrm>
            <a:off x="0" y="-25400"/>
            <a:ext cx="121920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424" y="5675938"/>
            <a:ext cx="961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VII Всероссийская Спасская ярмарка в Елабуге</a:t>
            </a:r>
          </a:p>
        </p:txBody>
      </p:sp>
    </p:spTree>
    <p:extLst>
      <p:ext uri="{BB962C8B-B14F-4D97-AF65-F5344CB8AC3E}">
        <p14:creationId xmlns:p14="http://schemas.microsoft.com/office/powerpoint/2010/main" val="32185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R.Hafizov\Desktop\naci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b="16733"/>
          <a:stretch/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424" y="5675938"/>
            <a:ext cx="961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Фестиваль детского творчества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Радуга - Салават </a:t>
            </a:r>
            <a:r>
              <a:rPr lang="ru-RU" sz="24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купере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05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24" y="5510838"/>
            <a:ext cx="961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Гала-концерт VI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конкурса-фестиваля 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молодых исполнителей </a:t>
            </a:r>
            <a:r>
              <a:rPr lang="ru-RU" sz="24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кряшенской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 народной песни «</a:t>
            </a:r>
            <a:r>
              <a:rPr lang="ru-RU" sz="2400" dirty="0" err="1">
                <a:solidFill>
                  <a:schemeClr val="bg1"/>
                </a:solidFill>
                <a:latin typeface="Book Antiqua" panose="02040602050305030304" pitchFamily="18" charset="0"/>
              </a:rPr>
              <a:t>Туым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жондозы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5881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s619329.vk.me/v619329779/f8a7/8Cq_-FLviJ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11912"/>
          <a:stretch/>
        </p:blipFill>
        <p:spPr bwMode="auto">
          <a:xfrm>
            <a:off x="0" y="0"/>
            <a:ext cx="12197048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424" y="5632460"/>
            <a:ext cx="888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Праздники народов Республики Татарстан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i.ytimg.com/vi/6cuR5TleWE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424" y="5632460"/>
            <a:ext cx="888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Праздники народов Республики Татарстан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tataram.ru/uploads/foto/sGOwiMtEM0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" b="9463"/>
          <a:stretch/>
        </p:blipFill>
        <p:spPr bwMode="auto">
          <a:xfrm>
            <a:off x="-1" y="-14514"/>
            <a:ext cx="12194438" cy="693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424" y="5632460"/>
            <a:ext cx="897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Этнический фестиваль «</a:t>
            </a:r>
            <a:r>
              <a:rPr lang="ru-RU" sz="3200" dirty="0" err="1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Крутушка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– 2014»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 b="-271"/>
          <a:stretch/>
        </p:blipFill>
        <p:spPr>
          <a:xfrm>
            <a:off x="-1" y="-14515"/>
            <a:ext cx="12192001" cy="68942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24" y="5414744"/>
            <a:ext cx="8970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Праздничный концерт, посвященный </a:t>
            </a:r>
            <a:endParaRPr lang="ru-RU" sz="2800" dirty="0" smtClean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Дню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народного единства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ntertat.ru/media/k2/items/cache/7dd299be8bdba86dce94dfc25c27e21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424" y="5414744"/>
            <a:ext cx="8970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Гала-концерт VI Международного телевизионного конкурса молодых исполнителей «Татар </a:t>
            </a:r>
            <a:r>
              <a:rPr lang="ru-RU" sz="2800" dirty="0" err="1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моңы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kazan24.ru/images/news/20140831/8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24" y="5663238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Конкурс-фестиваль 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«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Кухни народов Поволжья»</a:t>
            </a:r>
          </a:p>
        </p:txBody>
      </p:sp>
    </p:spTree>
    <p:extLst>
      <p:ext uri="{BB962C8B-B14F-4D97-AF65-F5344CB8AC3E}">
        <p14:creationId xmlns:p14="http://schemas.microsoft.com/office/powerpoint/2010/main" val="308001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8174" y="1083137"/>
            <a:ext cx="1102042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140-летие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Татарского академического государственного театра оперы и балета </a:t>
            </a:r>
            <a:r>
              <a:rPr lang="ru-RU" sz="2300" dirty="0" err="1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им.М.Джалиля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110-летие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Казанского музыкального  колледжа им. </a:t>
            </a:r>
            <a:r>
              <a:rPr lang="ru-RU" sz="2300" dirty="0" err="1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И.В.Аухадеева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90-летие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Государственного учреждения «</a:t>
            </a:r>
            <a:r>
              <a:rPr lang="ru-RU" sz="2300" dirty="0" err="1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Татаркино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»;</a:t>
            </a:r>
            <a:endParaRPr lang="ru-RU" sz="2300" dirty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80-летие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Союза писателей Республики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Татарстан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80-летие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Татарского Государственного Театра Кукол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«</a:t>
            </a:r>
            <a:r>
              <a:rPr lang="ru-RU" sz="2300" dirty="0" err="1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Экият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»;</a:t>
            </a: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75-летие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С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оюза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композиторов Республики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Татарстан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75-летие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Республиканского центра развития традиционной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культуры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70-летие </a:t>
            </a:r>
            <a:r>
              <a:rPr lang="ru-RU" sz="2300" dirty="0" err="1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Альметьевского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драматического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театра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50-летие </a:t>
            </a:r>
            <a:r>
              <a:rPr lang="ru-RU" sz="2300" dirty="0" err="1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Альметьевского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музыкального колледжа </a:t>
            </a:r>
            <a:r>
              <a:rPr lang="ru-RU" sz="2300" dirty="0" err="1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им.Ф.З.Яруллина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25-летие </a:t>
            </a:r>
            <a:r>
              <a:rPr lang="ru-RU" sz="2300" dirty="0" err="1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Елабужского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государственного историко-архитектурного и </a:t>
            </a:r>
            <a:endParaRPr lang="en-US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художественного музея-заповедника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  <a:endParaRPr lang="ru-RU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20-летие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Государственного историко-архитектурного и </a:t>
            </a:r>
            <a:endParaRPr lang="en-US" sz="2300" dirty="0" smtClean="0">
              <a:solidFill>
                <a:schemeClr val="bg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художественного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музея-заповедника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«Казанский Кремль»</a:t>
            </a:r>
          </a:p>
          <a:p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25-летие 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Нижнекамского драматического театра им. </a:t>
            </a:r>
            <a:r>
              <a:rPr lang="ru-RU" sz="2300" dirty="0" err="1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Т.Миннуллина</a:t>
            </a:r>
            <a:r>
              <a:rPr lang="ru-RU" sz="2300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  и </a:t>
            </a:r>
            <a:r>
              <a:rPr lang="ru-RU" sz="23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другие.</a:t>
            </a:r>
            <a:endParaRPr lang="ru-RU" sz="23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75" y="375251"/>
            <a:ext cx="7154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ГОД ЗНАКОВЫХ ЮБИЛЕЕВ</a:t>
            </a:r>
            <a:endParaRPr lang="ru-RU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3776" y="435836"/>
            <a:ext cx="167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Отдел искусств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8871" b="4896"/>
          <a:stretch/>
        </p:blipFill>
        <p:spPr>
          <a:xfrm>
            <a:off x="-38100" y="-50800"/>
            <a:ext cx="12230100" cy="6934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524" y="5584835"/>
            <a:ext cx="9252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Театрально-образовательный форум «</a:t>
            </a:r>
            <a:r>
              <a:rPr lang="ru-RU" sz="32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Науруз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645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2" name="Рисунок 6" descr="\\Server\file archive idpo\Личные папки сотрудников\Журавель\ШТЛ\image-12-11-14-06-14.jpeg"/>
          <p:cNvPicPr>
            <a:picLocks noChangeAspect="1" noChangeArrowheads="1"/>
          </p:cNvPicPr>
          <p:nvPr/>
        </p:nvPicPr>
        <p:blipFill>
          <a:blip r:embed="rId3">
            <a:lum bright="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5973334" cy="464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 descr="\\Server\file archive idpo\Личные папки сотрудников\Журавель\ШТЛ\image-12-11-14-06-14-1.jpeg"/>
          <p:cNvPicPr>
            <a:picLocks noChangeAspect="1" noChangeArrowheads="1"/>
          </p:cNvPicPr>
          <p:nvPr/>
        </p:nvPicPr>
        <p:blipFill>
          <a:blip r:embed="rId4" cstate="print">
            <a:lum bright="1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78" y="495300"/>
            <a:ext cx="5952222" cy="464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524" y="5508635"/>
            <a:ext cx="634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Школа театрального лидера</a:t>
            </a:r>
          </a:p>
        </p:txBody>
      </p:sp>
    </p:spTree>
    <p:extLst>
      <p:ext uri="{BB962C8B-B14F-4D97-AF65-F5344CB8AC3E}">
        <p14:creationId xmlns:p14="http://schemas.microsoft.com/office/powerpoint/2010/main" val="9785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10908550"/>
              </p:ext>
            </p:extLst>
          </p:nvPr>
        </p:nvGraphicFramePr>
        <p:xfrm>
          <a:off x="1206499" y="381674"/>
          <a:ext cx="9880601" cy="486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424" y="5464175"/>
            <a:ext cx="957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Кинопродукция, произведенная по государственному заказу и </a:t>
            </a:r>
            <a:endParaRPr lang="ru-RU" sz="2400" dirty="0" smtClean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 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привлечением спонсорских средств в 2012-2014 гг.</a:t>
            </a:r>
          </a:p>
        </p:txBody>
      </p:sp>
    </p:spTree>
    <p:extLst>
      <p:ext uri="{BB962C8B-B14F-4D97-AF65-F5344CB8AC3E}">
        <p14:creationId xmlns:p14="http://schemas.microsoft.com/office/powerpoint/2010/main" val="384954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Тематический диапазон фильмов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94836332"/>
              </p:ext>
            </p:extLst>
          </p:nvPr>
        </p:nvGraphicFramePr>
        <p:xfrm>
          <a:off x="1041400" y="838200"/>
          <a:ext cx="101473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748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Ravilya.salahova\Desktop\студенты на съёмках\занятия студентов с Александром Митто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439"/>
            <a:ext cx="12192000" cy="812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Мастер-класс режиссера 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А.Митты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Ravilya.salahova\Desktop\студенты на съёмках\Марсель Гайнуллин, Степан Белов с мастером Ильдаром Ягафаровым на съемках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 b="5157"/>
          <a:stretch/>
        </p:blipFill>
        <p:spPr bwMode="auto">
          <a:xfrm>
            <a:off x="0" y="-38100"/>
            <a:ext cx="12192000" cy="69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422603"/>
            <a:ext cx="9574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Студенты 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М. </a:t>
            </a:r>
            <a:r>
              <a:rPr lang="ru-RU" sz="2800" dirty="0" err="1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Гайнуллин</a:t>
            </a:r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и С. Белов на съёмках фильма «Цветы запоздалые»</a:t>
            </a:r>
          </a:p>
        </p:txBody>
      </p:sp>
    </p:spTree>
    <p:extLst>
      <p:ext uri="{BB962C8B-B14F-4D97-AF65-F5344CB8AC3E}">
        <p14:creationId xmlns:p14="http://schemas.microsoft.com/office/powerpoint/2010/main" val="36693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.pg13.ru/userfiles/picitem/img-20141124113750-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21747" b="2025"/>
          <a:stretch/>
        </p:blipFill>
        <p:spPr bwMode="auto">
          <a:xfrm>
            <a:off x="2597105" y="1"/>
            <a:ext cx="6997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663238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Казанский ТЮЗ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4686"/>
          <a:stretch/>
        </p:blipFill>
        <p:spPr>
          <a:xfrm>
            <a:off x="0" y="-25399"/>
            <a:ext cx="12192000" cy="6934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386239"/>
            <a:ext cx="9574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Татарский государственный театр юного зрителя им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Г.Кариева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" b="11616"/>
          <a:stretch/>
        </p:blipFill>
        <p:spPr>
          <a:xfrm>
            <a:off x="0" y="-25400"/>
            <a:ext cx="121920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Театр кукол 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Экият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»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5800" y="154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328440"/>
              </p:ext>
            </p:extLst>
          </p:nvPr>
        </p:nvGraphicFramePr>
        <p:xfrm>
          <a:off x="1257300" y="190500"/>
          <a:ext cx="8421596" cy="5238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88" y="5629016"/>
            <a:ext cx="900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Динамика средней заработной платы учреждений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2020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5782"/>
          <a:stretch/>
        </p:blipFill>
        <p:spPr>
          <a:xfrm>
            <a:off x="0" y="-127000"/>
            <a:ext cx="12192000" cy="7023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Набережночелнинский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театр кукол</a:t>
            </a:r>
          </a:p>
        </p:txBody>
      </p:sp>
    </p:spTree>
    <p:extLst>
      <p:ext uri="{BB962C8B-B14F-4D97-AF65-F5344CB8AC3E}">
        <p14:creationId xmlns:p14="http://schemas.microsoft.com/office/powerpoint/2010/main" val="8308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ostav.ru/app/public/images/news/2014/12/25/lit1.JPG?rand=0.5163792681414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18" y="0"/>
            <a:ext cx="6887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424" y="689402"/>
            <a:ext cx="957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Book Antiqua" panose="02040602050305030304" pitchFamily="18" charset="0"/>
                <a:cs typeface="Arial" panose="020B0604020202020204" pitchFamily="34" charset="0"/>
              </a:rPr>
              <a:t>2015 год в Российской Федерации </a:t>
            </a:r>
            <a:endParaRPr lang="en-US" sz="2400" b="1" dirty="0" smtClean="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объявлен </a:t>
            </a:r>
            <a:r>
              <a:rPr lang="ru-RU" sz="2400" b="1" dirty="0">
                <a:latin typeface="Book Antiqua" panose="02040602050305030304" pitchFamily="18" charset="0"/>
                <a:cs typeface="Arial" panose="020B0604020202020204" pitchFamily="34" charset="0"/>
              </a:rPr>
              <a:t>Годом литературы.</a:t>
            </a:r>
          </a:p>
        </p:txBody>
      </p:sp>
    </p:spTree>
    <p:extLst>
      <p:ext uri="{BB962C8B-B14F-4D97-AF65-F5344CB8AC3E}">
        <p14:creationId xmlns:p14="http://schemas.microsoft.com/office/powerpoint/2010/main" val="11566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b="10974"/>
          <a:stretch/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80-летие Союза писателей РТ</a:t>
            </a:r>
          </a:p>
        </p:txBody>
      </p:sp>
    </p:spTree>
    <p:extLst>
      <p:ext uri="{BB962C8B-B14F-4D97-AF65-F5344CB8AC3E}">
        <p14:creationId xmlns:p14="http://schemas.microsoft.com/office/powerpoint/2010/main" val="351691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7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9245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Балет 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«Золотая Орда» 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ТГАТОиБ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им.М.Джалиля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/>
          <a:stretch/>
        </p:blipFill>
        <p:spPr>
          <a:xfrm>
            <a:off x="0" y="-25401"/>
            <a:ext cx="12192000" cy="6883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Государственный симфонический оркестр РТ</a:t>
            </a:r>
          </a:p>
        </p:txBody>
      </p:sp>
    </p:spTree>
    <p:extLst>
      <p:ext uri="{BB962C8B-B14F-4D97-AF65-F5344CB8AC3E}">
        <p14:creationId xmlns:p14="http://schemas.microsoft.com/office/powerpoint/2010/main" val="13483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024" y="5400675"/>
            <a:ext cx="9574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Премьера ТГАТ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им. </a:t>
            </a:r>
            <a:r>
              <a:rPr lang="ru-RU" sz="3200" dirty="0" err="1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Г.Камала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«Меня зовут Красный»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6876"/>
          <a:stretch/>
        </p:blipFill>
        <p:spPr>
          <a:xfrm>
            <a:off x="0" y="-25400"/>
            <a:ext cx="12192000" cy="6896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424" y="5632460"/>
            <a:ext cx="95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Государственный ансамбль песни и танца РТ</a:t>
            </a:r>
          </a:p>
        </p:txBody>
      </p:sp>
    </p:spTree>
    <p:extLst>
      <p:ext uri="{BB962C8B-B14F-4D97-AF65-F5344CB8AC3E}">
        <p14:creationId xmlns:p14="http://schemas.microsoft.com/office/powerpoint/2010/main" val="13873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7" b="5469"/>
          <a:stretch/>
        </p:blipFill>
        <p:spPr>
          <a:xfrm>
            <a:off x="0" y="-25400"/>
            <a:ext cx="121920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675"/>
            <a:ext cx="10198100" cy="1048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424" y="5400675"/>
            <a:ext cx="9574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Государственный ансамбль </a:t>
            </a:r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фольклорной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музыки РТ</a:t>
            </a:r>
          </a:p>
        </p:txBody>
      </p:sp>
    </p:spTree>
    <p:extLst>
      <p:ext uri="{BB962C8B-B14F-4D97-AF65-F5344CB8AC3E}">
        <p14:creationId xmlns:p14="http://schemas.microsoft.com/office/powerpoint/2010/main" val="18354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12.nnm.me/7/4/f/d/5/935144cb8d32bade500923fed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2158"/>
            <a:ext cx="7185080" cy="68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8701" y="5849035"/>
            <a:ext cx="1013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C642F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Историко-культурный бренд Республики Татарстан</a:t>
            </a:r>
            <a:endParaRPr lang="ru-RU" sz="2400" b="1" dirty="0">
              <a:solidFill>
                <a:srgbClr val="0C642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3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1480454"/>
            <a:ext cx="104870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spcAft>
                <a:spcPts val="0"/>
              </a:spcAft>
            </a:pPr>
            <a:r>
              <a:rPr lang="ru-RU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«Проект </a:t>
            </a: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 строился на новой мировоззренческой концепции, предлагал переосмыслить роль культуры, которую в последнее время привыкли воспринимать просто как часть социального блока или как работу учреждений культуры. Но чаще всего даже как сферу услуг, досуга и развлечений. Такой узкий, отраслевой подход не соответствует, конечно, ни задачам развития страны, ни запросам общества, ни требованиям времени. </a:t>
            </a:r>
            <a:endParaRPr lang="ru-RU" dirty="0" smtClean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3400">
              <a:spcAft>
                <a:spcPts val="0"/>
              </a:spcAft>
            </a:pPr>
            <a:r>
              <a:rPr lang="ru-RU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 государственной культурной политики началась не с чистого листа, </a:t>
            </a:r>
            <a:r>
              <a:rPr lang="ru-RU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общего понимания, что культура – это многомерная живая система, мощный фактор общественного развития, экономического роста, даже, в полном смысле этого слова, обеспечения национальной безопасности и суверенитета России. Что культура питает нацию, формирует и сплачивает </a:t>
            </a:r>
            <a:r>
              <a:rPr lang="ru-RU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её»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7170" name="Picture 2" descr="http://news.kremlin.ru/media/events/photos/big/41d526aa945b007e0b8f.jpeg?rand=956552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19934"/>
            <a:ext cx="3047649" cy="20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news.kremlin.ru/media/events/photos/big/41d526aec9867dbb26f3.jpeg?rand=2440863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28" y="4818887"/>
            <a:ext cx="3053969" cy="203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news.kremlin.ru/media/events/photos/big/41d526aa977207e16976.jpeg?rand=1377593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77" y="4819934"/>
            <a:ext cx="3047648" cy="20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2000" y="507496"/>
            <a:ext cx="10487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spcAft>
                <a:spcPts val="0"/>
              </a:spcAft>
            </a:pPr>
            <a:r>
              <a:rPr lang="ru-RU" sz="20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декабря состоялось Совместное заседание Госсовета и Совета по культуре и искусству при Президенте России, Владимире Владимировиче Путине.</a:t>
            </a:r>
            <a:endParaRPr lang="ru-RU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7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33179" y="391841"/>
            <a:ext cx="9144001" cy="404813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>
                <a:latin typeface="Book Antiqua" panose="02040602050305030304" pitchFamily="18" charset="0"/>
                <a:cs typeface="Arial" pitchFamily="34" charset="0"/>
              </a:rPr>
              <a:t>Республиканская программа </a:t>
            </a:r>
          </a:p>
          <a:p>
            <a:pPr lvl="0"/>
            <a:r>
              <a:rPr lang="ru-RU" sz="1800" b="1" dirty="0">
                <a:latin typeface="Book Antiqua" panose="02040602050305030304" pitchFamily="18" charset="0"/>
                <a:cs typeface="Arial" pitchFamily="34" charset="0"/>
              </a:rPr>
              <a:t>по строительству многофункциональных культурных центров на селе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99912"/>
              </p:ext>
            </p:extLst>
          </p:nvPr>
        </p:nvGraphicFramePr>
        <p:xfrm>
          <a:off x="7050734" y="3992241"/>
          <a:ext cx="3066703" cy="182998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98923"/>
                <a:gridCol w="714696"/>
                <a:gridCol w="853084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  <a:r>
                        <a:rPr lang="ru-RU" sz="1100" u="none" strike="noStrike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объектов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2013г.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2014г.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159434"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206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ru-RU" sz="1100" b="0" i="0" u="none" strike="noStrike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298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298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100 мест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0" i="0" u="none" strike="noStrike" kern="1200" dirty="0" smtClean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298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200 мест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298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300 мест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  <a:tr h="298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на 450 мест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88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767879" y="4565438"/>
            <a:ext cx="25812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В 2012-2013 годах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построены и введены в эксплуатацию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92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многофункциональных культурных центра.</a:t>
            </a:r>
          </a:p>
          <a:p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Объем финансирования Программы в 2013 г. –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500 млн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49155" y="4563070"/>
            <a:ext cx="2509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В 2014 году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введены в эксплуатацию 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47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многофункциональных центров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Объем финансирования Программы в 2014 г. –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541,7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млн рублей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183928"/>
            <a:ext cx="449818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 descr="Описание: C:\Users\OtdelStroy\AppData\Local\Microsoft\Windows\Temporary Internet Files\Content.Outlook\Q8R729GY\DSC_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183929"/>
            <a:ext cx="4498181" cy="254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Матвеева Анастасия\Desktop\кустье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3" r="8642" b="27225"/>
          <a:stretch/>
        </p:blipFill>
        <p:spPr bwMode="auto">
          <a:xfrm>
            <a:off x="6672064" y="1471960"/>
            <a:ext cx="3816424" cy="20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r="8212"/>
          <a:stretch/>
        </p:blipFill>
        <p:spPr>
          <a:xfrm>
            <a:off x="-10820" y="0"/>
            <a:ext cx="1220282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1896" y="2914134"/>
            <a:ext cx="6348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Благодарю за внимание!</a:t>
            </a:r>
            <a:endParaRPr lang="ru-RU" sz="4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4"/>
          <a:stretch/>
        </p:blipFill>
        <p:spPr>
          <a:xfrm>
            <a:off x="3708400" y="0"/>
            <a:ext cx="8509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0198100" cy="1048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88" y="5528657"/>
            <a:ext cx="446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Лютеранская кирха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1210</Words>
  <Application>Microsoft Office PowerPoint</Application>
  <PresentationFormat>Произвольный</PresentationFormat>
  <Paragraphs>260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Гузель А. Нигматуллина</cp:lastModifiedBy>
  <cp:revision>93</cp:revision>
  <dcterms:created xsi:type="dcterms:W3CDTF">2015-01-25T12:20:47Z</dcterms:created>
  <dcterms:modified xsi:type="dcterms:W3CDTF">2015-02-03T14:52:59Z</dcterms:modified>
</cp:coreProperties>
</file>