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1" r:id="rId3"/>
    <p:sldId id="270" r:id="rId4"/>
    <p:sldId id="287" r:id="rId5"/>
    <p:sldId id="273" r:id="rId6"/>
    <p:sldId id="291" r:id="rId7"/>
    <p:sldId id="293" r:id="rId8"/>
    <p:sldId id="290" r:id="rId9"/>
    <p:sldId id="292" r:id="rId10"/>
    <p:sldId id="278" r:id="rId11"/>
    <p:sldId id="288" r:id="rId12"/>
    <p:sldId id="285" r:id="rId13"/>
    <p:sldId id="294" r:id="rId14"/>
    <p:sldId id="296" r:id="rId15"/>
    <p:sldId id="283" r:id="rId16"/>
    <p:sldId id="297" r:id="rId17"/>
    <p:sldId id="298" r:id="rId18"/>
    <p:sldId id="286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455" autoAdjust="0"/>
  </p:normalViewPr>
  <p:slideViewPr>
    <p:cSldViewPr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74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1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12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8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0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18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1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19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9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5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57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0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rdb-rt.ru/o-biblioteke/struktura/20-nauchno-metodicheskij-otdel.html" TargetMode="External"/><Relationship Id="rId3" Type="http://schemas.openxmlformats.org/officeDocument/2006/relationships/hyperlink" Target="http://rdb-rt.ru/o-biblioteke/struktura/15-otdel-komplektovaniya-xraneniya-i-ucheta-bibliotechnyx-fondov-i-katalogov.html" TargetMode="External"/><Relationship Id="rId7" Type="http://schemas.openxmlformats.org/officeDocument/2006/relationships/hyperlink" Target="http://rdb-rt.ru/o-biblioteke/struktura/19-otdel-spravochno-bibliografichekoj-i-informaczionnoj-raboty-naczionalnoj-i-kraevedcheskoj-bibliografii.html" TargetMode="External"/><Relationship Id="rId12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db-rt.ru/o-biblioteke/struktura/18-otdel-literatury-po-iskusstvu-i-kino-fotodokumentov.html" TargetMode="External"/><Relationship Id="rId11" Type="http://schemas.openxmlformats.org/officeDocument/2006/relationships/hyperlink" Target="http://rdb-rt.ru/o-biblioteke/struktura/23-otdel-massovoj-raboty-s-detmi-i-podrostkami.html" TargetMode="External"/><Relationship Id="rId5" Type="http://schemas.openxmlformats.org/officeDocument/2006/relationships/hyperlink" Target="http://rdb-rt.ru/o-biblioteke/struktura/17-otdel-obsluzhivaniya-chitatelej.html" TargetMode="External"/><Relationship Id="rId10" Type="http://schemas.openxmlformats.org/officeDocument/2006/relationships/hyperlink" Target="http://rdb-rt.ru/o-biblioteke/struktura/22-otdel-avtomatizaczii-bibliotechnyx-i-informaczionnyx-sistem-abis.html" TargetMode="External"/><Relationship Id="rId4" Type="http://schemas.openxmlformats.org/officeDocument/2006/relationships/hyperlink" Target="http://rdb-rt.ru/o-biblioteke/struktura/16-otdel-xraneniya-fondov-obsluzhivaniya-rukovoditelej-detskogo-chteniya-mba-i-vnestaczionarnogo-obsluzhivaniya.html" TargetMode="External"/><Relationship Id="rId9" Type="http://schemas.openxmlformats.org/officeDocument/2006/relationships/hyperlink" Target="http://rdb-rt.ru/o-biblioteke/struktura/21-otdel-kraevedeniya-i-naczionalnoj-kultury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028" y="61193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908720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каз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7 мая 2012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г. №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597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мероприятиях по реализации государственной социальной политики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21 июля 2014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г. №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256-ФЗ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внесении изменений в отдельные законодательные акты Российской Федерации по вопросам проведения независимой оценки качества оказания услуг организациями в сфере культуры, социального обслуживания, охраны здоровья и образования»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6626225" cy="96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9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15" y="0"/>
            <a:ext cx="8775485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697"/>
            <a:ext cx="223224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5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99" t="5000" r="260" b="3750"/>
          <a:stretch/>
        </p:blipFill>
        <p:spPr>
          <a:xfrm>
            <a:off x="138907" y="260648"/>
            <a:ext cx="8928992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5805264"/>
            <a:ext cx="6779340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1" r="21052" b="28887"/>
          <a:stretch/>
        </p:blipFill>
        <p:spPr>
          <a:xfrm rot="16200000">
            <a:off x="67369" y="372792"/>
            <a:ext cx="2960592" cy="4752529"/>
          </a:xfrm>
          <a:prstGeom prst="rect">
            <a:avLst/>
          </a:prstGeom>
          <a:scene3d>
            <a:camera prst="orthographicFront">
              <a:rot lat="0" lon="180000" rev="1620000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1382"/>
            <a:ext cx="5921947" cy="477534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05264"/>
            <a:ext cx="5904656" cy="94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1826" t="6221" r="24176" b="81336"/>
          <a:stretch/>
        </p:blipFill>
        <p:spPr>
          <a:xfrm>
            <a:off x="6192180" y="5251963"/>
            <a:ext cx="2592288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5875" t="8000" r="44242" b="84000"/>
          <a:stretch/>
        </p:blipFill>
        <p:spPr>
          <a:xfrm>
            <a:off x="107504" y="5252242"/>
            <a:ext cx="2952328" cy="5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86" y="3210597"/>
            <a:ext cx="5274364" cy="3530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2" y="116632"/>
            <a:ext cx="5170077" cy="396044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365104"/>
            <a:ext cx="174224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1583" t="12299" r="13670" b="68517"/>
          <a:stretch/>
        </p:blipFill>
        <p:spPr>
          <a:xfrm>
            <a:off x="5508105" y="404664"/>
            <a:ext cx="3703267" cy="11521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56965" t="51340" r="25197" b="39851"/>
          <a:stretch/>
        </p:blipFill>
        <p:spPr>
          <a:xfrm>
            <a:off x="5407267" y="2078414"/>
            <a:ext cx="3502725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1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37" t="5538" r="4920" b="20607"/>
          <a:stretch/>
        </p:blipFill>
        <p:spPr>
          <a:xfrm>
            <a:off x="168943" y="620688"/>
            <a:ext cx="8779394" cy="468052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3" y="5805264"/>
            <a:ext cx="6851329" cy="92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7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556792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9" y="5517232"/>
            <a:ext cx="7037405" cy="122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751057"/>
              </p:ext>
            </p:extLst>
          </p:nvPr>
        </p:nvGraphicFramePr>
        <p:xfrm>
          <a:off x="323528" y="116632"/>
          <a:ext cx="6897746" cy="5402537"/>
        </p:xfrm>
        <a:graphic>
          <a:graphicData uri="http://schemas.openxmlformats.org/drawingml/2006/table">
            <a:tbl>
              <a:tblPr/>
              <a:tblGrid>
                <a:gridCol w="6897746"/>
              </a:tblGrid>
              <a:tr h="2576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6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4837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Структура Республиканской детской библиотеки</a:t>
                      </a:r>
                    </a:p>
                    <a:p>
                      <a:pPr algn="ctr"/>
                      <a:endParaRPr lang="ru-RU" sz="1800" b="0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155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Отдел комплектования, хранения </a:t>
                      </a:r>
                      <a:endParaRPr lang="ru-RU" sz="1800" b="0" i="0" u="non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hlinkClick r:id="rId3"/>
                      </a:endParaRPr>
                    </a:p>
                    <a:p>
                      <a:pPr algn="ctr"/>
                      <a:r>
                        <a:rPr lang="ru-RU" sz="1800" b="0" i="0" u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и </a:t>
                      </a:r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учета библиотечных фондов и каталогов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155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Отдел хранения фондов, обслуживания руководителей детского чтения, МБА и </a:t>
                      </a:r>
                      <a:r>
                        <a:rPr lang="ru-RU" sz="1800" b="0" i="0" u="non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внестационарного</a:t>
                      </a:r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обслуживания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472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Отдел обслуживания читателей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472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Отдел литературы по искусству и кино-фотодокументов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155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Отдел справочно-</a:t>
                      </a:r>
                      <a:r>
                        <a:rPr lang="ru-RU" sz="1800" b="0" i="0" u="non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библиографичекой</a:t>
                      </a:r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и информационной работы, национальной и краеведческой библиографии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472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Научно-методический отдел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472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Отдел краеведения и национальной культуры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155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Отдел автоматизации библиотечных и информационных систем (АБИС)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472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Отдел массовой работы с детьми и подростками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74" y="116632"/>
            <a:ext cx="177035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8" y="5805263"/>
            <a:ext cx="6563297" cy="94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66" t="5713" r="1403" b="4286"/>
          <a:stretch/>
        </p:blipFill>
        <p:spPr>
          <a:xfrm>
            <a:off x="116412" y="116632"/>
            <a:ext cx="892008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8" y="5949280"/>
            <a:ext cx="6563297" cy="80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803" t="4825" r="22211" b="34071"/>
          <a:stretch/>
        </p:blipFill>
        <p:spPr>
          <a:xfrm>
            <a:off x="395536" y="1124744"/>
            <a:ext cx="7488832" cy="45170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404664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http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b="1" dirty="0"/>
              <a:t>bus.gov.ru/pub/top-organizations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524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0"/>
            <a:ext cx="5194920" cy="56612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НАДЕЕМСЯ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ДАЛЬНЕЙШЕЕ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24036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5" y="548680"/>
            <a:ext cx="62774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Независимая оценка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оказания услуг организациями культуры </a:t>
            </a:r>
          </a:p>
          <a:p>
            <a:pPr algn="ctr"/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одной из форм общественного контроля и проводится в целях предоставления гражданам информации о качестве оказания услуг организациями культуры,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также в целях повышения качества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их деятельности</a:t>
            </a: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232248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2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661248"/>
            <a:ext cx="6264695" cy="10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980728"/>
            <a:ext cx="7920880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оценки качества оказания услуг организациями культуры</a:t>
            </a:r>
          </a:p>
          <a:p>
            <a:pPr algn="ctr">
              <a:lnSpc>
                <a:spcPts val="2000"/>
              </a:lnSpc>
            </a:pPr>
            <a:endParaRPr lang="ru-RU" sz="2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ts val="2000"/>
              </a:lnSpc>
              <a:buFontTx/>
              <a:buChar char="-"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открытость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 доступность информации об организации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культуры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ctr">
              <a:lnSpc>
                <a:spcPts val="2000"/>
              </a:lnSpc>
              <a:buFontTx/>
              <a:buChar char="-"/>
            </a:pP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ts val="2000"/>
              </a:lnSpc>
              <a:buFontTx/>
              <a:buChar char="-"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комфортность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условий предоставления услуг и доступность их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получения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ctr">
              <a:lnSpc>
                <a:spcPts val="2000"/>
              </a:lnSpc>
              <a:buFontTx/>
              <a:buChar char="-"/>
            </a:pP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ts val="2000"/>
              </a:lnSpc>
              <a:buFontTx/>
              <a:buChar char="-"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время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ожидания предоставления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ctr">
              <a:lnSpc>
                <a:spcPts val="2000"/>
              </a:lnSpc>
              <a:buFontTx/>
              <a:buChar char="-"/>
            </a:pP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ts val="2000"/>
              </a:lnSpc>
              <a:buFontTx/>
              <a:buChar char="-"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доброжелательность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, вежливость,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компетентность работников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культуры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lnSpc>
                <a:spcPts val="2000"/>
              </a:lnSpc>
            </a:pP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805264"/>
            <a:ext cx="6984776" cy="93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980728"/>
            <a:ext cx="79208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критерии оценки качества оказания услуг организациями культуры</a:t>
            </a:r>
          </a:p>
          <a:p>
            <a:pPr algn="ctr"/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двуязычия в работе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информированию населения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оказываемых услугах,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также – английского  (при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необходимости);</a:t>
            </a:r>
          </a:p>
          <a:p>
            <a:pPr marL="342900" indent="-342900" algn="ctr">
              <a:buFontTx/>
              <a:buChar char="-"/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безопасности (охрана, пожарная безопасность, техника безопасности и др.)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1248"/>
            <a:ext cx="6778625" cy="93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620688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 осуществляет сбор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обобщение и анализ информации о качестве оказания услуг организациями культуры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следующим основным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направлениям: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оценка данных, размещенных на официальном сайте организации культуры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сбор данных и оценка удовлетворенности получателей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1248"/>
            <a:ext cx="6624735" cy="96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620688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Ответственным Оператором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сбору, обобщению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анализу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 оказания услуг организациями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является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967335"/>
            <a:ext cx="5382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Региональное Общественное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Движение «Молодые и успешные»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Татарстан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36" y="2914893"/>
            <a:ext cx="2158541" cy="10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8"/>
          <a:stretch/>
        </p:blipFill>
        <p:spPr>
          <a:xfrm>
            <a:off x="251520" y="0"/>
            <a:ext cx="7848872" cy="566909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8" y="5728476"/>
            <a:ext cx="7847204" cy="107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3772" y="5853305"/>
            <a:ext cx="63670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Общественной палаты РТ с участием Президента РТ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Р.Н.Минниханова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17.09.2016 г.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5290" r="1248" b="5246"/>
          <a:stretch/>
        </p:blipFill>
        <p:spPr>
          <a:xfrm>
            <a:off x="251520" y="260647"/>
            <a:ext cx="8712968" cy="5328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949280"/>
            <a:ext cx="5267172" cy="89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3255"/>
            <a:ext cx="6624735" cy="100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529744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64904"/>
            <a:ext cx="4442542" cy="282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1770</TotalTime>
  <Words>330</Words>
  <Application>Microsoft Office PowerPoint</Application>
  <PresentationFormat>Экран (4:3)</PresentationFormat>
  <Paragraphs>56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НАДЕЕМСЯ  НА ДАЛЬНЕЙШЕЕ СОТРУДНИЧЕСТВО!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Ульянова Оксана Евгеньевна</dc:creator>
  <cp:lastModifiedBy>Галиакберова Диана Рифатовна</cp:lastModifiedBy>
  <cp:revision>100</cp:revision>
  <cp:lastPrinted>2016-10-26T06:36:28Z</cp:lastPrinted>
  <dcterms:created xsi:type="dcterms:W3CDTF">2016-08-09T14:39:03Z</dcterms:created>
  <dcterms:modified xsi:type="dcterms:W3CDTF">2017-01-31T17:19:00Z</dcterms:modified>
</cp:coreProperties>
</file>