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notesMasterIdLst>
    <p:notesMasterId r:id="rId30"/>
  </p:notesMasterIdLst>
  <p:sldIdLst>
    <p:sldId id="256" r:id="rId2"/>
    <p:sldId id="257" r:id="rId3"/>
    <p:sldId id="258" r:id="rId4"/>
    <p:sldId id="263" r:id="rId5"/>
    <p:sldId id="259" r:id="rId6"/>
    <p:sldId id="260" r:id="rId7"/>
    <p:sldId id="261" r:id="rId8"/>
    <p:sldId id="262" r:id="rId9"/>
    <p:sldId id="264" r:id="rId10"/>
    <p:sldId id="265" r:id="rId11"/>
    <p:sldId id="266" r:id="rId12"/>
    <p:sldId id="267" r:id="rId13"/>
    <p:sldId id="268" r:id="rId14"/>
    <p:sldId id="278" r:id="rId15"/>
    <p:sldId id="269" r:id="rId16"/>
    <p:sldId id="270" r:id="rId17"/>
    <p:sldId id="271" r:id="rId18"/>
    <p:sldId id="272" r:id="rId19"/>
    <p:sldId id="273" r:id="rId20"/>
    <p:sldId id="274" r:id="rId21"/>
    <p:sldId id="276" r:id="rId22"/>
    <p:sldId id="277" r:id="rId23"/>
    <p:sldId id="275" r:id="rId24"/>
    <p:sldId id="279" r:id="rId25"/>
    <p:sldId id="280" r:id="rId26"/>
    <p:sldId id="281" r:id="rId27"/>
    <p:sldId id="282" r:id="rId28"/>
    <p:sldId id="283" r:id="rId2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88" autoAdjust="0"/>
    <p:restoredTop sz="94718" autoAdjust="0"/>
  </p:normalViewPr>
  <p:slideViewPr>
    <p:cSldViewPr>
      <p:cViewPr varScale="1">
        <p:scale>
          <a:sx n="70" d="100"/>
          <a:sy n="70" d="100"/>
        </p:scale>
        <p:origin x="-1386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6E2842-1C81-475B-A551-1EA4214664BB}" type="datetimeFigureOut">
              <a:rPr lang="ru-RU" smtClean="0"/>
              <a:pPr/>
              <a:t>09.06.2014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265C83-1932-4B3F-9B31-B96DCBD4D89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265C83-1932-4B3F-9B31-B96DCBD4D89D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265C83-1932-4B3F-9B31-B96DCBD4D89D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265C83-1932-4B3F-9B31-B96DCBD4D89D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265C83-1932-4B3F-9B31-B96DCBD4D89D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265C83-1932-4B3F-9B31-B96DCBD4D89D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265C83-1932-4B3F-9B31-B96DCBD4D89D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265C83-1932-4B3F-9B31-B96DCBD4D89D}" type="slidenum">
              <a:rPr lang="ru-RU" smtClean="0"/>
              <a:pPr/>
              <a:t>15</a:t>
            </a:fld>
            <a:endParaRPr lang="ru-RU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265C83-1932-4B3F-9B31-B96DCBD4D89D}" type="slidenum">
              <a:rPr lang="ru-RU" smtClean="0"/>
              <a:pPr/>
              <a:t>16</a:t>
            </a:fld>
            <a:endParaRPr lang="ru-RU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265C83-1932-4B3F-9B31-B96DCBD4D89D}" type="slidenum">
              <a:rPr lang="ru-RU" smtClean="0"/>
              <a:pPr/>
              <a:t>17</a:t>
            </a:fld>
            <a:endParaRPr lang="ru-RU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265C83-1932-4B3F-9B31-B96DCBD4D89D}" type="slidenum">
              <a:rPr lang="ru-RU" smtClean="0"/>
              <a:pPr/>
              <a:t>18</a:t>
            </a:fld>
            <a:endParaRPr lang="ru-RU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265C83-1932-4B3F-9B31-B96DCBD4D89D}" type="slidenum">
              <a:rPr lang="ru-RU" smtClean="0"/>
              <a:pPr/>
              <a:t>19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265C83-1932-4B3F-9B31-B96DCBD4D89D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265C83-1932-4B3F-9B31-B96DCBD4D89D}" type="slidenum">
              <a:rPr lang="ru-RU" smtClean="0"/>
              <a:pPr/>
              <a:t>20</a:t>
            </a:fld>
            <a:endParaRPr lang="ru-RU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265C83-1932-4B3F-9B31-B96DCBD4D89D}" type="slidenum">
              <a:rPr lang="ru-RU" smtClean="0"/>
              <a:pPr/>
              <a:t>21</a:t>
            </a:fld>
            <a:endParaRPr lang="ru-RU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265C83-1932-4B3F-9B31-B96DCBD4D89D}" type="slidenum">
              <a:rPr lang="ru-RU" smtClean="0"/>
              <a:pPr/>
              <a:t>22</a:t>
            </a:fld>
            <a:endParaRPr lang="ru-RU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265C83-1932-4B3F-9B31-B96DCBD4D89D}" type="slidenum">
              <a:rPr lang="ru-RU" smtClean="0"/>
              <a:pPr/>
              <a:t>23</a:t>
            </a:fld>
            <a:endParaRPr lang="ru-RU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265C83-1932-4B3F-9B31-B96DCBD4D89D}" type="slidenum">
              <a:rPr lang="ru-RU" smtClean="0"/>
              <a:pPr/>
              <a:t>24</a:t>
            </a:fld>
            <a:endParaRPr lang="ru-RU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265C83-1932-4B3F-9B31-B96DCBD4D89D}" type="slidenum">
              <a:rPr lang="ru-RU" smtClean="0"/>
              <a:pPr/>
              <a:t>25</a:t>
            </a:fld>
            <a:endParaRPr lang="ru-RU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265C83-1932-4B3F-9B31-B96DCBD4D89D}" type="slidenum">
              <a:rPr lang="ru-RU" smtClean="0"/>
              <a:pPr/>
              <a:t>26</a:t>
            </a:fld>
            <a:endParaRPr lang="ru-RU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265C83-1932-4B3F-9B31-B96DCBD4D89D}" type="slidenum">
              <a:rPr lang="ru-RU" smtClean="0"/>
              <a:pPr/>
              <a:t>27</a:t>
            </a:fld>
            <a:endParaRPr lang="ru-RU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265C83-1932-4B3F-9B31-B96DCBD4D89D}" type="slidenum">
              <a:rPr lang="ru-RU" smtClean="0"/>
              <a:pPr/>
              <a:t>28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265C83-1932-4B3F-9B31-B96DCBD4D89D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265C83-1932-4B3F-9B31-B96DCBD4D89D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265C83-1932-4B3F-9B31-B96DCBD4D89D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265C83-1932-4B3F-9B31-B96DCBD4D89D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265C83-1932-4B3F-9B31-B96DCBD4D89D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265C83-1932-4B3F-9B31-B96DCBD4D89D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265C83-1932-4B3F-9B31-B96DCBD4D89D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39B0FDEB-5530-4F1A-8042-006494A0A70A}" type="datetimeFigureOut">
              <a:rPr lang="ru-RU" smtClean="0"/>
              <a:pPr/>
              <a:t>09.06.2014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AF4A3E62-38A4-40FE-B78A-232D1A4D50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9B0FDEB-5530-4F1A-8042-006494A0A70A}" type="datetimeFigureOut">
              <a:rPr lang="ru-RU" smtClean="0"/>
              <a:pPr/>
              <a:t>09.06.2014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4A3E62-38A4-40FE-B78A-232D1A4D50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39B0FDEB-5530-4F1A-8042-006494A0A70A}" type="datetimeFigureOut">
              <a:rPr lang="ru-RU" smtClean="0"/>
              <a:pPr/>
              <a:t>09.06.2014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F4A3E62-38A4-40FE-B78A-232D1A4D50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9B0FDEB-5530-4F1A-8042-006494A0A70A}" type="datetimeFigureOut">
              <a:rPr lang="ru-RU" smtClean="0"/>
              <a:pPr/>
              <a:t>09.06.2014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4A3E62-38A4-40FE-B78A-232D1A4D50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39B0FDEB-5530-4F1A-8042-006494A0A70A}" type="datetimeFigureOut">
              <a:rPr lang="ru-RU" smtClean="0"/>
              <a:pPr/>
              <a:t>09.06.2014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AF4A3E62-38A4-40FE-B78A-232D1A4D50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9B0FDEB-5530-4F1A-8042-006494A0A70A}" type="datetimeFigureOut">
              <a:rPr lang="ru-RU" smtClean="0"/>
              <a:pPr/>
              <a:t>09.06.2014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4A3E62-38A4-40FE-B78A-232D1A4D50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9B0FDEB-5530-4F1A-8042-006494A0A70A}" type="datetimeFigureOut">
              <a:rPr lang="ru-RU" smtClean="0"/>
              <a:pPr/>
              <a:t>09.06.2014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4A3E62-38A4-40FE-B78A-232D1A4D50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9B0FDEB-5530-4F1A-8042-006494A0A70A}" type="datetimeFigureOut">
              <a:rPr lang="ru-RU" smtClean="0"/>
              <a:pPr/>
              <a:t>09.06.2014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4A3E62-38A4-40FE-B78A-232D1A4D50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39B0FDEB-5530-4F1A-8042-006494A0A70A}" type="datetimeFigureOut">
              <a:rPr lang="ru-RU" smtClean="0"/>
              <a:pPr/>
              <a:t>09.06.2014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4A3E62-38A4-40FE-B78A-232D1A4D50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9B0FDEB-5530-4F1A-8042-006494A0A70A}" type="datetimeFigureOut">
              <a:rPr lang="ru-RU" smtClean="0"/>
              <a:pPr/>
              <a:t>09.06.2014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4A3E62-38A4-40FE-B78A-232D1A4D50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9B0FDEB-5530-4F1A-8042-006494A0A70A}" type="datetimeFigureOut">
              <a:rPr lang="ru-RU" smtClean="0"/>
              <a:pPr/>
              <a:t>09.06.2014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4A3E62-38A4-40FE-B78A-232D1A4D500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39B0FDEB-5530-4F1A-8042-006494A0A70A}" type="datetimeFigureOut">
              <a:rPr lang="ru-RU" smtClean="0"/>
              <a:pPr/>
              <a:t>09.06.2014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AF4A3E62-38A4-40FE-B78A-232D1A4D500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/>
              <a:t>Права на результат творческой деятельности (интеллектуальные права)</a:t>
            </a:r>
            <a:endParaRPr lang="ru-RU" sz="2800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Исключительное право</a:t>
            </a:r>
          </a:p>
          <a:p>
            <a:r>
              <a:rPr lang="ru-RU" dirty="0" smtClean="0"/>
              <a:t>Неимущественные права</a:t>
            </a:r>
          </a:p>
          <a:p>
            <a:pPr lvl="1"/>
            <a:r>
              <a:rPr lang="ru-RU" sz="2600" dirty="0" smtClean="0"/>
              <a:t>Право авторства</a:t>
            </a:r>
          </a:p>
          <a:p>
            <a:pPr lvl="1"/>
            <a:r>
              <a:rPr lang="ru-RU" sz="2600" dirty="0" smtClean="0"/>
              <a:t>Право на имя</a:t>
            </a:r>
          </a:p>
          <a:p>
            <a:pPr lvl="1"/>
            <a:r>
              <a:rPr lang="ru-RU" sz="2600" dirty="0" smtClean="0"/>
              <a:t>Право на обнародование и право на отзыв (кроме смежных, служебных, сложных)</a:t>
            </a:r>
          </a:p>
          <a:p>
            <a:pPr lvl="1"/>
            <a:r>
              <a:rPr lang="ru-RU" sz="2600" dirty="0" smtClean="0"/>
              <a:t>Право на неприкосновенность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ru-RU" sz="3200" dirty="0" smtClean="0"/>
              <a:t>Иные права</a:t>
            </a:r>
          </a:p>
          <a:p>
            <a:pPr lvl="2">
              <a:buFont typeface="Wingdings" pitchFamily="2" charset="2"/>
              <a:buChar char="ü"/>
            </a:pPr>
            <a:r>
              <a:rPr lang="ru-RU" sz="2600" dirty="0" smtClean="0"/>
              <a:t>Право следования</a:t>
            </a:r>
          </a:p>
          <a:p>
            <a:pPr lvl="2">
              <a:buFont typeface="Wingdings" pitchFamily="2" charset="2"/>
              <a:buChar char="ü"/>
            </a:pPr>
            <a:r>
              <a:rPr lang="ru-RU" sz="2600" dirty="0" smtClean="0"/>
              <a:t>Право доступа</a:t>
            </a:r>
          </a:p>
          <a:p>
            <a:pPr lvl="2">
              <a:buFont typeface="Wingdings" pitchFamily="2" charset="2"/>
              <a:buChar char="ü"/>
            </a:pPr>
            <a:r>
              <a:rPr lang="ru-RU" sz="2600" dirty="0" smtClean="0"/>
              <a:t>Право на вознаграждение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Договор авторского заказа</a:t>
            </a:r>
            <a:br>
              <a:rPr lang="ru-RU" dirty="0" smtClean="0"/>
            </a:br>
            <a:r>
              <a:rPr lang="ru-RU" dirty="0" smtClean="0"/>
              <a:t>1286 и 1296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Возможность предварительного к отчуждению или лицензии</a:t>
            </a:r>
          </a:p>
          <a:p>
            <a:r>
              <a:rPr lang="ru-RU" dirty="0" smtClean="0"/>
              <a:t>Права заказчика</a:t>
            </a:r>
          </a:p>
          <a:p>
            <a:r>
              <a:rPr lang="ru-RU" dirty="0" smtClean="0"/>
              <a:t>безвозмездная простая лицензия второй стороны для собственных нужд или в определенных целях</a:t>
            </a:r>
          </a:p>
          <a:p>
            <a:r>
              <a:rPr lang="ru-RU" dirty="0" smtClean="0"/>
              <a:t>Обязательно возмездный (право на вознаграждение аналогично служебному) + аванс</a:t>
            </a:r>
          </a:p>
          <a:p>
            <a:r>
              <a:rPr lang="ru-RU" dirty="0" smtClean="0"/>
              <a:t>Срок + льготный срок</a:t>
            </a:r>
          </a:p>
          <a:p>
            <a:r>
              <a:rPr lang="ru-RU" dirty="0" smtClean="0"/>
              <a:t>Ответственность сторон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Сложный объект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Исчерпывающий перечень видов</a:t>
            </a:r>
          </a:p>
          <a:p>
            <a:r>
              <a:rPr lang="ru-RU" dirty="0" smtClean="0"/>
              <a:t>Организатор создания сложного объекта</a:t>
            </a:r>
          </a:p>
          <a:p>
            <a:r>
              <a:rPr lang="ru-RU" dirty="0" smtClean="0"/>
              <a:t>Отношения с авторами и иными творческими лицами</a:t>
            </a:r>
          </a:p>
          <a:p>
            <a:r>
              <a:rPr lang="ru-RU" dirty="0" smtClean="0"/>
              <a:t>Особое регулирование аудиовизуального произведения</a:t>
            </a:r>
          </a:p>
          <a:p>
            <a:r>
              <a:rPr lang="ru-RU" dirty="0" smtClean="0"/>
              <a:t>Последствия изменения творческого коллектива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Коллективное управление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По воле правообладателей</a:t>
            </a:r>
          </a:p>
          <a:p>
            <a:r>
              <a:rPr lang="ru-RU" dirty="0" smtClean="0"/>
              <a:t>Расширенное (ст. 1244 ГКРФ):</a:t>
            </a:r>
          </a:p>
          <a:p>
            <a:pPr lvl="1"/>
            <a:r>
              <a:rPr lang="ru-RU" dirty="0" smtClean="0"/>
              <a:t>Публичное исполнение , эфир и кабель музыкальных произведений и отрывков музыкально-драматических произведений</a:t>
            </a:r>
          </a:p>
          <a:p>
            <a:pPr lvl="1"/>
            <a:r>
              <a:rPr lang="ru-RU" dirty="0" smtClean="0"/>
              <a:t>Публичное исполнение, эфир и кабель музыки в кино</a:t>
            </a:r>
          </a:p>
          <a:p>
            <a:pPr lvl="1"/>
            <a:r>
              <a:rPr lang="ru-RU" dirty="0" smtClean="0"/>
              <a:t>Право следования</a:t>
            </a:r>
          </a:p>
          <a:p>
            <a:pPr lvl="1"/>
            <a:r>
              <a:rPr lang="ru-RU" dirty="0" smtClean="0"/>
              <a:t>Частное копирование</a:t>
            </a:r>
          </a:p>
          <a:p>
            <a:pPr lvl="1"/>
            <a:r>
              <a:rPr lang="ru-RU" dirty="0" smtClean="0"/>
              <a:t>Публичное исполнение, эфир и кабель фонограмм в отношении исполнителей и изготовителей</a:t>
            </a: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Авторское вознаграждение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Свобода договора</a:t>
            </a:r>
          </a:p>
          <a:p>
            <a:r>
              <a:rPr lang="ru-RU" dirty="0" smtClean="0"/>
              <a:t>Возможность безвозмездных отношений</a:t>
            </a:r>
          </a:p>
          <a:p>
            <a:r>
              <a:rPr lang="ru-RU" dirty="0" smtClean="0"/>
              <a:t>Способ подсчета:</a:t>
            </a:r>
          </a:p>
          <a:p>
            <a:pPr lvl="1"/>
            <a:r>
              <a:rPr lang="ru-RU" dirty="0" smtClean="0"/>
              <a:t>Фиксированные разовые или периодические платежи</a:t>
            </a:r>
          </a:p>
          <a:p>
            <a:pPr lvl="1"/>
            <a:r>
              <a:rPr lang="ru-RU" dirty="0" smtClean="0"/>
              <a:t>% от дохода (выручки) за использование</a:t>
            </a:r>
          </a:p>
          <a:p>
            <a:pPr lvl="1"/>
            <a:r>
              <a:rPr lang="ru-RU" dirty="0" smtClean="0"/>
              <a:t>Иным образом</a:t>
            </a:r>
          </a:p>
          <a:p>
            <a:r>
              <a:rPr lang="ru-RU" dirty="0" smtClean="0"/>
              <a:t>Минимальные ставки</a:t>
            </a:r>
          </a:p>
          <a:p>
            <a:r>
              <a:rPr lang="ru-RU" dirty="0" smtClean="0"/>
              <a:t>Налогообложение, профессиональные вычеты (п.3 ст. 221 НК РФ) и отчисления в фонды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Основные изменения в ГК РФ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Распоряжение правом + открытые лицензии + безвозмездные лицензии между коммерческими организациями (кроме полных исключительных на всю территорию мира)</a:t>
            </a:r>
          </a:p>
          <a:p>
            <a:r>
              <a:rPr lang="ru-RU" dirty="0" smtClean="0"/>
              <a:t>Отношения соавторов</a:t>
            </a:r>
          </a:p>
          <a:p>
            <a:r>
              <a:rPr lang="ru-RU" dirty="0" smtClean="0"/>
              <a:t>Права на аудиовизуальное произведение в целом</a:t>
            </a:r>
          </a:p>
          <a:p>
            <a:r>
              <a:rPr lang="ru-RU" dirty="0" smtClean="0"/>
              <a:t>Свободное использование + возможности библиотек</a:t>
            </a:r>
          </a:p>
          <a:p>
            <a:r>
              <a:rPr lang="ru-RU" dirty="0" smtClean="0"/>
              <a:t>Авторы текстов песен </a:t>
            </a:r>
            <a:r>
              <a:rPr lang="ru-RU" dirty="0"/>
              <a:t>и</a:t>
            </a:r>
            <a:r>
              <a:rPr lang="ru-RU" dirty="0" smtClean="0"/>
              <a:t> аранжировщики в расширенном управлении</a:t>
            </a:r>
          </a:p>
          <a:p>
            <a:r>
              <a:rPr lang="ru-RU" dirty="0" smtClean="0"/>
              <a:t>Предпринимательская ответственность без вины</a:t>
            </a:r>
          </a:p>
          <a:p>
            <a:r>
              <a:rPr lang="ru-RU" dirty="0" smtClean="0"/>
              <a:t>Обеспечительные меры в Интернете</a:t>
            </a: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Учет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Учет прав (Приказы Минфина № 157н от 01.12.2010 г. и № 174н от 16.12.2010 г., ПБУ 14/2007)</a:t>
            </a:r>
          </a:p>
          <a:p>
            <a:r>
              <a:rPr lang="ru-RU" dirty="0" err="1" smtClean="0"/>
              <a:t>Забалансовый</a:t>
            </a:r>
            <a:r>
              <a:rPr lang="ru-RU" dirty="0" smtClean="0"/>
              <a:t> учет лицензий</a:t>
            </a:r>
          </a:p>
          <a:p>
            <a:r>
              <a:rPr lang="ru-RU" dirty="0" smtClean="0"/>
              <a:t>Учет НИР (ПП № 327 от 12.04.2013 г.)</a:t>
            </a:r>
          </a:p>
          <a:p>
            <a:r>
              <a:rPr lang="ru-RU" dirty="0" smtClean="0"/>
              <a:t>Учет оригиналов, носителей и материалов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Нематериальный актив </a:t>
            </a:r>
            <a:br>
              <a:rPr lang="ru-RU" dirty="0" smtClean="0"/>
            </a:br>
            <a:r>
              <a:rPr lang="ru-RU" dirty="0" smtClean="0"/>
              <a:t>как объект учета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 smtClean="0"/>
              <a:t>фактическая (первоначальная) стоимость может быть достоверно определена</a:t>
            </a:r>
          </a:p>
          <a:p>
            <a:r>
              <a:rPr lang="ru-RU" dirty="0" smtClean="0"/>
              <a:t>Не имеет материально-вещественной формы</a:t>
            </a:r>
          </a:p>
          <a:p>
            <a:r>
              <a:rPr lang="ru-RU" dirty="0" smtClean="0"/>
              <a:t>может быть идентифицирован</a:t>
            </a:r>
          </a:p>
          <a:p>
            <a:r>
              <a:rPr lang="ru-RU" dirty="0" smtClean="0"/>
              <a:t>способен </a:t>
            </a:r>
            <a:r>
              <a:rPr lang="ru-RU" dirty="0"/>
              <a:t>приносить </a:t>
            </a:r>
            <a:r>
              <a:rPr lang="ru-RU" dirty="0" smtClean="0"/>
              <a:t>экономические </a:t>
            </a:r>
            <a:r>
              <a:rPr lang="ru-RU" dirty="0"/>
              <a:t>выгоды в </a:t>
            </a:r>
            <a:r>
              <a:rPr lang="ru-RU" dirty="0" smtClean="0"/>
              <a:t>будущем:</a:t>
            </a:r>
          </a:p>
          <a:p>
            <a:pPr lvl="1"/>
            <a:r>
              <a:rPr lang="ru-RU" dirty="0" smtClean="0"/>
              <a:t>предназначен </a:t>
            </a:r>
            <a:r>
              <a:rPr lang="ru-RU" dirty="0"/>
              <a:t>для использования в производстве продукции, при выполнении работ или оказании </a:t>
            </a:r>
            <a:r>
              <a:rPr lang="ru-RU" dirty="0" smtClean="0"/>
              <a:t>услуг </a:t>
            </a:r>
          </a:p>
          <a:p>
            <a:pPr lvl="1"/>
            <a:r>
              <a:rPr lang="ru-RU" dirty="0"/>
              <a:t>п</a:t>
            </a:r>
            <a:r>
              <a:rPr lang="ru-RU" dirty="0" smtClean="0"/>
              <a:t>редназначен для </a:t>
            </a:r>
            <a:r>
              <a:rPr lang="ru-RU" dirty="0"/>
              <a:t>управленческих нужд </a:t>
            </a:r>
            <a:endParaRPr lang="ru-RU" dirty="0" smtClean="0"/>
          </a:p>
          <a:p>
            <a:pPr lvl="1"/>
            <a:r>
              <a:rPr lang="ru-RU" dirty="0"/>
              <a:t>п</a:t>
            </a:r>
            <a:r>
              <a:rPr lang="ru-RU" dirty="0" smtClean="0"/>
              <a:t>редназначен для </a:t>
            </a:r>
            <a:r>
              <a:rPr lang="ru-RU" dirty="0"/>
              <a:t>использования </a:t>
            </a:r>
            <a:r>
              <a:rPr lang="ru-RU" dirty="0" smtClean="0"/>
              <a:t>в основных уставных целях НКО (</a:t>
            </a:r>
            <a:r>
              <a:rPr lang="ru-RU" dirty="0"/>
              <a:t>в том числе в предпринимательской </a:t>
            </a:r>
            <a:r>
              <a:rPr lang="ru-RU" dirty="0" smtClean="0"/>
              <a:t>деятельности) </a:t>
            </a:r>
          </a:p>
          <a:p>
            <a:pPr lvl="1"/>
            <a:r>
              <a:rPr lang="ru-RU" dirty="0" smtClean="0"/>
              <a:t>предназначен для использования в течение длительного времени</a:t>
            </a:r>
            <a:endParaRPr lang="ru-RU" dirty="0"/>
          </a:p>
          <a:p>
            <a:r>
              <a:rPr lang="ru-RU" dirty="0" smtClean="0"/>
              <a:t>надлежаще оформлен:</a:t>
            </a:r>
          </a:p>
          <a:p>
            <a:pPr lvl="1"/>
            <a:r>
              <a:rPr lang="ru-RU" dirty="0"/>
              <a:t>д</a:t>
            </a:r>
            <a:r>
              <a:rPr lang="ru-RU" dirty="0" smtClean="0"/>
              <a:t>окумент, подтверждающий существование актива</a:t>
            </a:r>
          </a:p>
          <a:p>
            <a:pPr lvl="1"/>
            <a:r>
              <a:rPr lang="ru-RU" dirty="0" smtClean="0"/>
              <a:t>охранные документы</a:t>
            </a:r>
          </a:p>
          <a:p>
            <a:pPr lvl="1"/>
            <a:r>
              <a:rPr lang="ru-RU" dirty="0" smtClean="0"/>
              <a:t>договор </a:t>
            </a:r>
            <a:r>
              <a:rPr lang="ru-RU" dirty="0"/>
              <a:t>об отчуждении исключительного права </a:t>
            </a:r>
            <a:r>
              <a:rPr lang="ru-RU" dirty="0" smtClean="0"/>
              <a:t>или документы</a:t>
            </a:r>
            <a:r>
              <a:rPr lang="ru-RU" dirty="0"/>
              <a:t>, подтверждающие переход исключительного права без </a:t>
            </a:r>
            <a:r>
              <a:rPr lang="ru-RU" dirty="0" smtClean="0"/>
              <a:t>договора</a:t>
            </a:r>
            <a:endParaRPr lang="ru-RU" dirty="0"/>
          </a:p>
          <a:p>
            <a:r>
              <a:rPr lang="ru-RU" dirty="0" smtClean="0"/>
              <a:t>имеются ограничения доступа иных лиц к таким экономическим выгодам</a:t>
            </a:r>
          </a:p>
          <a:p>
            <a:r>
              <a:rPr lang="ru-RU" dirty="0" smtClean="0"/>
              <a:t>не </a:t>
            </a:r>
            <a:r>
              <a:rPr lang="ru-RU" dirty="0"/>
              <a:t>предполагается продажа </a:t>
            </a:r>
            <a:r>
              <a:rPr lang="ru-RU" dirty="0" smtClean="0"/>
              <a:t>в </a:t>
            </a:r>
            <a:r>
              <a:rPr lang="ru-RU" dirty="0"/>
              <a:t>течение 12 месяцев или обычного операционного цикла, если он превышает 12 месяцев;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Не подлежат учету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не </a:t>
            </a:r>
            <a:r>
              <a:rPr lang="ru-RU" dirty="0" smtClean="0"/>
              <a:t>давшие </a:t>
            </a:r>
            <a:r>
              <a:rPr lang="ru-RU" dirty="0"/>
              <a:t>положительного результата </a:t>
            </a:r>
            <a:r>
              <a:rPr lang="ru-RU" dirty="0" smtClean="0"/>
              <a:t>научно-исследовательские, опытно-конструкторские и технологические работы</a:t>
            </a:r>
            <a:endParaRPr lang="ru-RU" dirty="0"/>
          </a:p>
          <a:p>
            <a:r>
              <a:rPr lang="ru-RU" dirty="0" smtClean="0"/>
              <a:t>не законченные </a:t>
            </a:r>
            <a:r>
              <a:rPr lang="ru-RU" dirty="0"/>
              <a:t>и не </a:t>
            </a:r>
            <a:r>
              <a:rPr lang="ru-RU" dirty="0" smtClean="0"/>
              <a:t>оформленные </a:t>
            </a:r>
            <a:r>
              <a:rPr lang="ru-RU" dirty="0"/>
              <a:t>в установленном законодательством порядке </a:t>
            </a:r>
            <a:r>
              <a:rPr lang="ru-RU" dirty="0" smtClean="0"/>
              <a:t>научно-исследовательские, опытно-конструкторские </a:t>
            </a:r>
            <a:r>
              <a:rPr lang="ru-RU" dirty="0"/>
              <a:t>и </a:t>
            </a:r>
            <a:r>
              <a:rPr lang="ru-RU" dirty="0" smtClean="0"/>
              <a:t>технологические работы</a:t>
            </a:r>
            <a:endParaRPr lang="ru-RU" dirty="0"/>
          </a:p>
          <a:p>
            <a:r>
              <a:rPr lang="ru-RU" dirty="0" smtClean="0"/>
              <a:t>материальные носители, </a:t>
            </a:r>
            <a:r>
              <a:rPr lang="ru-RU" dirty="0"/>
              <a:t>в которых выражены результаты интеллектуальной </a:t>
            </a:r>
            <a:r>
              <a:rPr lang="ru-RU" dirty="0" smtClean="0"/>
              <a:t>деятельности</a:t>
            </a:r>
            <a:endParaRPr lang="ru-RU" dirty="0"/>
          </a:p>
          <a:p>
            <a:r>
              <a:rPr lang="ru-RU" dirty="0" smtClean="0"/>
              <a:t>финансовые вложения</a:t>
            </a:r>
          </a:p>
          <a:p>
            <a:r>
              <a:rPr lang="ru-RU" dirty="0" smtClean="0"/>
              <a:t>организационные расходы</a:t>
            </a:r>
          </a:p>
          <a:p>
            <a:r>
              <a:rPr lang="ru-RU" dirty="0" smtClean="0"/>
              <a:t>интеллектуальные </a:t>
            </a:r>
            <a:r>
              <a:rPr lang="ru-RU" dirty="0"/>
              <a:t>и деловые качества </a:t>
            </a:r>
            <a:r>
              <a:rPr lang="ru-RU" dirty="0" smtClean="0"/>
              <a:t>персонала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Инвентарный объект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совокупность прав, возникающих из одного </a:t>
            </a:r>
            <a:r>
              <a:rPr lang="ru-RU" dirty="0" smtClean="0"/>
              <a:t>охранного документа или договора </a:t>
            </a:r>
            <a:r>
              <a:rPr lang="ru-RU" dirty="0"/>
              <a:t>об отчуждении исключительного </a:t>
            </a:r>
            <a:r>
              <a:rPr lang="ru-RU" dirty="0" smtClean="0"/>
              <a:t>права, </a:t>
            </a:r>
            <a:r>
              <a:rPr lang="ru-RU" dirty="0"/>
              <a:t>предназначенных для выполнения определенных самостоятельных </a:t>
            </a:r>
            <a:r>
              <a:rPr lang="ru-RU" dirty="0" smtClean="0"/>
              <a:t>функций </a:t>
            </a:r>
          </a:p>
          <a:p>
            <a:r>
              <a:rPr lang="ru-RU" dirty="0" smtClean="0"/>
              <a:t>В </a:t>
            </a:r>
            <a:r>
              <a:rPr lang="ru-RU" dirty="0"/>
              <a:t>качестве инвентарного объекта нематериальных активов также может признаваться сложный </a:t>
            </a:r>
            <a:r>
              <a:rPr lang="ru-RU" dirty="0" smtClean="0"/>
              <a:t>объект (аудиовизуальное произведение, театрально-зрелищное представление, </a:t>
            </a:r>
            <a:r>
              <a:rPr lang="ru-RU" dirty="0" err="1" smtClean="0"/>
              <a:t>мультимедийный</a:t>
            </a:r>
            <a:r>
              <a:rPr lang="ru-RU" dirty="0" smtClean="0"/>
              <a:t> продукт).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Этапы движения нематериальных активов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Поступление</a:t>
            </a:r>
          </a:p>
          <a:p>
            <a:r>
              <a:rPr lang="ru-RU" dirty="0" smtClean="0"/>
              <a:t>Использование</a:t>
            </a:r>
          </a:p>
          <a:p>
            <a:r>
              <a:rPr lang="ru-RU" dirty="0" smtClean="0"/>
              <a:t>Выбытие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608630"/>
          </a:xfrm>
        </p:spPr>
        <p:txBody>
          <a:bodyPr/>
          <a:lstStyle/>
          <a:p>
            <a:r>
              <a:rPr lang="ru-RU" dirty="0" smtClean="0"/>
              <a:t>Сроки охраны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983179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Исключительное авторское право + </a:t>
            </a:r>
            <a:r>
              <a:rPr lang="ru-RU" dirty="0" err="1" smtClean="0"/>
              <a:t>право</a:t>
            </a:r>
            <a:r>
              <a:rPr lang="ru-RU" dirty="0" smtClean="0"/>
              <a:t> на обнародование (по истечению – публикатор) + право следования + право на вознаграждение + неполученные доходы за служебное произведение</a:t>
            </a:r>
          </a:p>
          <a:p>
            <a:r>
              <a:rPr lang="ru-RU" dirty="0" smtClean="0"/>
              <a:t>Исключительные смежные права + право на вознаграждение</a:t>
            </a:r>
          </a:p>
          <a:p>
            <a:r>
              <a:rPr lang="ru-RU" dirty="0" smtClean="0"/>
              <a:t>Право авторства, право на имя и право на неприкосновенность – бессрочно</a:t>
            </a:r>
          </a:p>
          <a:p>
            <a:r>
              <a:rPr lang="ru-RU" dirty="0" smtClean="0"/>
              <a:t>Право на отзыв, право доступа, право на получение вознаграждения за служебное произведение – в течение жизни автора</a:t>
            </a:r>
          </a:p>
          <a:p>
            <a:endParaRPr lang="ru-RU" dirty="0" smtClean="0"/>
          </a:p>
          <a:p>
            <a:pPr algn="ctr">
              <a:buNone/>
            </a:pPr>
            <a:r>
              <a:rPr lang="ru-RU" dirty="0" smtClean="0"/>
              <a:t>ИСТЕЧЕНИЕ СРОКА ИСКЛЮЧИТЕЛЬНОГО ПРАВА – ОБЩЕСТВЕННОЕ ДОСТОЯНИЕ</a:t>
            </a:r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53719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поступление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57232"/>
            <a:ext cx="7239000" cy="5598504"/>
          </a:xfrm>
        </p:spPr>
        <p:txBody>
          <a:bodyPr>
            <a:noAutofit/>
          </a:bodyPr>
          <a:lstStyle/>
          <a:p>
            <a:r>
              <a:rPr lang="ru-RU" sz="2300" dirty="0" smtClean="0"/>
              <a:t>Определение фактической (первоначальной) стоимости = </a:t>
            </a:r>
            <a:r>
              <a:rPr lang="ru-RU" sz="2300" dirty="0"/>
              <a:t>сумма фактических вложений в </a:t>
            </a:r>
            <a:r>
              <a:rPr lang="ru-RU" sz="2300" dirty="0" smtClean="0"/>
              <a:t>приобретение или создание </a:t>
            </a:r>
            <a:r>
              <a:rPr lang="ru-RU" sz="2300" dirty="0"/>
              <a:t>с учетом </a:t>
            </a:r>
            <a:r>
              <a:rPr lang="ru-RU" sz="2300" dirty="0" smtClean="0"/>
              <a:t>НДС, предъявленного </a:t>
            </a:r>
            <a:r>
              <a:rPr lang="ru-RU" sz="2300" dirty="0"/>
              <a:t>учреждению поставщиками и (или) подрядчиками (кроме </a:t>
            </a:r>
            <a:r>
              <a:rPr lang="ru-RU" sz="2300" dirty="0" smtClean="0"/>
              <a:t>приобретения и создания </a:t>
            </a:r>
            <a:r>
              <a:rPr lang="ru-RU" sz="2300" dirty="0"/>
              <a:t>в рамках деятельности, облагаемой </a:t>
            </a:r>
            <a:r>
              <a:rPr lang="ru-RU" sz="2300" dirty="0" smtClean="0"/>
              <a:t>НДС). Может применяться «обычная цена» – противоречие ГК РФ</a:t>
            </a:r>
            <a:endParaRPr lang="ru-RU" sz="2300" dirty="0"/>
          </a:p>
          <a:p>
            <a:r>
              <a:rPr lang="ru-RU" sz="2300" dirty="0" smtClean="0"/>
              <a:t>Приемка-передача по акту</a:t>
            </a:r>
          </a:p>
          <a:p>
            <a:r>
              <a:rPr lang="ru-RU" sz="2300" dirty="0" smtClean="0"/>
              <a:t>Определение предполагаемого срока полезного использования (при невозможности – 10 лет – противоречие ГК РФ)</a:t>
            </a:r>
          </a:p>
          <a:p>
            <a:r>
              <a:rPr lang="ru-RU" sz="2300" dirty="0" smtClean="0"/>
              <a:t>При необходимости доведения до состояния, пригодного к использованию – подтверждение расходов</a:t>
            </a:r>
            <a:endParaRPr lang="ru-RU" sz="23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Амортизация не начисляется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по нематериальным активам некоммерческих организаций (противоречие двух приказов Минфина)</a:t>
            </a:r>
          </a:p>
          <a:p>
            <a:r>
              <a:rPr lang="ru-RU" dirty="0" smtClean="0"/>
              <a:t>По нематериальным активам с неопределенным сроком полезного действия</a:t>
            </a:r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Выбор способа амортизации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на актив до 40000 руб. 100% балансовой стоимости при принятии на учет</a:t>
            </a:r>
            <a:endParaRPr lang="ru-RU" dirty="0" smtClean="0"/>
          </a:p>
          <a:p>
            <a:r>
              <a:rPr lang="ru-RU" dirty="0" smtClean="0"/>
              <a:t>линейный </a:t>
            </a:r>
            <a:r>
              <a:rPr lang="ru-RU" dirty="0" smtClean="0"/>
              <a:t>способ (обязателен при ненадежных расчетах ожидаемых выгод)</a:t>
            </a:r>
            <a:endParaRPr lang="ru-RU" dirty="0"/>
          </a:p>
          <a:p>
            <a:r>
              <a:rPr lang="ru-RU" dirty="0"/>
              <a:t>способ уменьшаемого </a:t>
            </a:r>
            <a:r>
              <a:rPr lang="ru-RU" dirty="0" smtClean="0"/>
              <a:t>остатка</a:t>
            </a:r>
            <a:endParaRPr lang="ru-RU" dirty="0"/>
          </a:p>
          <a:p>
            <a:r>
              <a:rPr lang="ru-RU" dirty="0"/>
              <a:t>способ списания стоимости пропорционально объему продукции (работ</a:t>
            </a:r>
            <a:r>
              <a:rPr lang="ru-RU" dirty="0" smtClean="0"/>
              <a:t>)</a:t>
            </a:r>
            <a:endParaRPr lang="ru-RU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выбытие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Истечение срока прав</a:t>
            </a:r>
          </a:p>
          <a:p>
            <a:r>
              <a:rPr lang="ru-RU" dirty="0" smtClean="0"/>
              <a:t>Отчуждение или переход права без договора</a:t>
            </a:r>
            <a:endParaRPr lang="ru-RU" dirty="0" smtClean="0"/>
          </a:p>
          <a:p>
            <a:r>
              <a:rPr lang="ru-RU" dirty="0" smtClean="0"/>
              <a:t>Принятие </a:t>
            </a:r>
            <a:r>
              <a:rPr lang="ru-RU" dirty="0" smtClean="0"/>
              <a:t>решения о неэффективности дальнейшего </a:t>
            </a:r>
            <a:r>
              <a:rPr lang="ru-RU" dirty="0" smtClean="0"/>
              <a:t>использования (в том числе в связи с моральным износом)</a:t>
            </a:r>
            <a:endParaRPr lang="ru-RU" dirty="0" smtClean="0"/>
          </a:p>
          <a:p>
            <a:r>
              <a:rPr lang="ru-RU" dirty="0" smtClean="0"/>
              <a:t>Определение остаточной стоимости</a:t>
            </a:r>
          </a:p>
          <a:p>
            <a:r>
              <a:rPr lang="ru-RU" dirty="0" smtClean="0"/>
              <a:t>Списание по акту</a:t>
            </a:r>
            <a:endParaRPr lang="ru-RU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Музеи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Право доступа</a:t>
            </a:r>
          </a:p>
          <a:p>
            <a:r>
              <a:rPr lang="ru-RU" dirty="0" smtClean="0"/>
              <a:t>Право следования</a:t>
            </a:r>
          </a:p>
          <a:p>
            <a:r>
              <a:rPr lang="ru-RU" dirty="0" smtClean="0"/>
              <a:t>Бессрочность неимущественных прав</a:t>
            </a:r>
          </a:p>
          <a:p>
            <a:r>
              <a:rPr lang="ru-RU" dirty="0" smtClean="0"/>
              <a:t>Право публикации</a:t>
            </a:r>
          </a:p>
          <a:p>
            <a:r>
              <a:rPr lang="ru-RU" dirty="0" smtClean="0"/>
              <a:t>Право снимать в </a:t>
            </a:r>
            <a:r>
              <a:rPr lang="ru-RU" dirty="0" smtClean="0"/>
              <a:t>музеях</a:t>
            </a:r>
          </a:p>
          <a:p>
            <a:r>
              <a:rPr lang="ru-RU" dirty="0" smtClean="0"/>
              <a:t>Учет НИР</a:t>
            </a:r>
            <a:endParaRPr lang="ru-RU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Библиотеки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Безвозмездное временное пользование</a:t>
            </a:r>
          </a:p>
          <a:p>
            <a:r>
              <a:rPr lang="ru-RU" dirty="0" smtClean="0"/>
              <a:t>Создание копий</a:t>
            </a:r>
          </a:p>
          <a:p>
            <a:r>
              <a:rPr lang="ru-RU" dirty="0" smtClean="0"/>
              <a:t>Оцифровка (ст. 18 </a:t>
            </a:r>
            <a:r>
              <a:rPr lang="ru-RU" dirty="0" err="1" smtClean="0"/>
              <a:t>ЗоБД</a:t>
            </a:r>
            <a:r>
              <a:rPr lang="ru-RU" dirty="0" smtClean="0"/>
              <a:t> – ГК РФ)</a:t>
            </a:r>
          </a:p>
          <a:p>
            <a:r>
              <a:rPr lang="ru-RU" dirty="0" smtClean="0"/>
              <a:t>Создание условий, исключающих копирование в цифровой форме</a:t>
            </a:r>
          </a:p>
          <a:p>
            <a:r>
              <a:rPr lang="ru-RU" dirty="0" smtClean="0"/>
              <a:t>Сетевые библиотеки</a:t>
            </a:r>
            <a:endParaRPr lang="ru-RU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кинопроизводители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Сложный объект</a:t>
            </a:r>
          </a:p>
          <a:p>
            <a:r>
              <a:rPr lang="ru-RU" dirty="0" smtClean="0"/>
              <a:t>Нововведения от 01.07.2014 г.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кинопрокатчики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Лицензии и сублицензии</a:t>
            </a:r>
          </a:p>
          <a:p>
            <a:r>
              <a:rPr lang="ru-RU" dirty="0" smtClean="0"/>
              <a:t>Ответственное хранение носителя по истечение срока лицензионного договора</a:t>
            </a:r>
          </a:p>
          <a:p>
            <a:r>
              <a:rPr lang="ru-RU" dirty="0" smtClean="0"/>
              <a:t>Отношения с Российским авторским обществом</a:t>
            </a:r>
            <a:endParaRPr lang="ru-RU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Учебные заведения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Свободное использование в учебных целях (цитирование)</a:t>
            </a:r>
          </a:p>
          <a:p>
            <a:r>
              <a:rPr lang="ru-RU" dirty="0" smtClean="0"/>
              <a:t>Свободное воспроизведение для аудиторных занятий</a:t>
            </a:r>
          </a:p>
          <a:p>
            <a:r>
              <a:rPr lang="ru-RU" dirty="0" smtClean="0"/>
              <a:t>Учет НИР</a:t>
            </a:r>
          </a:p>
          <a:p>
            <a:r>
              <a:rPr lang="ru-RU" dirty="0" smtClean="0"/>
              <a:t>Служебные произведения</a:t>
            </a:r>
          </a:p>
          <a:p>
            <a:r>
              <a:rPr lang="ru-RU" dirty="0" smtClean="0"/>
              <a:t>Права на студенческие квалификационные работы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Распоряжение исключительным правом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Отчуждение (переход права)</a:t>
            </a:r>
          </a:p>
          <a:p>
            <a:r>
              <a:rPr lang="ru-RU" dirty="0" smtClean="0"/>
              <a:t>Лицензия (сохранение права)</a:t>
            </a:r>
          </a:p>
          <a:p>
            <a:pPr lvl="1"/>
            <a:r>
              <a:rPr lang="ru-RU" dirty="0" smtClean="0"/>
              <a:t>Исключительная и простая</a:t>
            </a:r>
          </a:p>
          <a:p>
            <a:pPr lvl="1"/>
            <a:r>
              <a:rPr lang="ru-RU" dirty="0" smtClean="0"/>
              <a:t>Возмездная и безвозмездная</a:t>
            </a:r>
          </a:p>
          <a:p>
            <a:r>
              <a:rPr lang="ru-RU" dirty="0" smtClean="0"/>
              <a:t>Открытая (по умолчанию безвозмездная) лицензия (с 1 января 2015 г.)</a:t>
            </a:r>
          </a:p>
          <a:p>
            <a:r>
              <a:rPr lang="ru-RU" dirty="0" smtClean="0"/>
              <a:t>Залог права (сохранение права)</a:t>
            </a:r>
          </a:p>
          <a:p>
            <a:r>
              <a:rPr lang="ru-RU" dirty="0" smtClean="0"/>
              <a:t>Внесение в уставной капитал (переход права) </a:t>
            </a:r>
          </a:p>
          <a:p>
            <a:r>
              <a:rPr lang="ru-RU" dirty="0" smtClean="0"/>
              <a:t>Внесение в простое товарищество (судьба права определяется договором)</a:t>
            </a:r>
          </a:p>
          <a:p>
            <a:r>
              <a:rPr lang="ru-RU" dirty="0" smtClean="0"/>
              <a:t>Отказ от права</a:t>
            </a:r>
          </a:p>
          <a:p>
            <a:r>
              <a:rPr lang="ru-RU" dirty="0" smtClean="0"/>
              <a:t>Переход права в связи с отчуждением носителя</a:t>
            </a:r>
          </a:p>
          <a:p>
            <a:r>
              <a:rPr lang="ru-RU" dirty="0" smtClean="0"/>
              <a:t>Переход по наследству (государство не наследует)</a:t>
            </a:r>
          </a:p>
          <a:p>
            <a:r>
              <a:rPr lang="ru-RU" dirty="0" smtClean="0"/>
              <a:t>Иной не запрещенный законом способ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Свободное использование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Личные цели</a:t>
            </a:r>
          </a:p>
          <a:p>
            <a:r>
              <a:rPr lang="ru-RU" dirty="0" smtClean="0"/>
              <a:t>Гуманитарные цели</a:t>
            </a:r>
          </a:p>
          <a:p>
            <a:r>
              <a:rPr lang="ru-RU" dirty="0" smtClean="0"/>
              <a:t>Официальные, религиозные, траурные цели</a:t>
            </a:r>
          </a:p>
          <a:p>
            <a:r>
              <a:rPr lang="ru-RU" dirty="0" smtClean="0"/>
              <a:t>Правоприменительные цели</a:t>
            </a:r>
          </a:p>
          <a:p>
            <a:r>
              <a:rPr lang="ru-RU" dirty="0" smtClean="0"/>
              <a:t>Адаптационные цели</a:t>
            </a:r>
          </a:p>
          <a:p>
            <a:r>
              <a:rPr lang="ru-RU" dirty="0" smtClean="0"/>
              <a:t>Пародии и </a:t>
            </a:r>
            <a:r>
              <a:rPr lang="ru-RU" dirty="0" err="1" smtClean="0"/>
              <a:t>сэмплирование</a:t>
            </a:r>
            <a:r>
              <a:rPr lang="ru-RU" dirty="0" smtClean="0"/>
              <a:t> (с 1 октября 2014 г.)</a:t>
            </a:r>
          </a:p>
          <a:p>
            <a:r>
              <a:rPr lang="ru-RU" dirty="0" smtClean="0"/>
              <a:t>Открытые для доступа публики места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Казенное произведение </a:t>
            </a:r>
            <a:br>
              <a:rPr lang="ru-RU" dirty="0" smtClean="0"/>
            </a:br>
            <a:r>
              <a:rPr lang="ru-RU" dirty="0" smtClean="0"/>
              <a:t>(ст. 1298 ГК РФ)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Права принадлежат исполнителю контракта</a:t>
            </a:r>
          </a:p>
          <a:p>
            <a:pPr lvl="1"/>
            <a:r>
              <a:rPr lang="ru-RU" dirty="0" smtClean="0"/>
              <a:t>Правообладатель обязан предоставить безвозмездную простую лицензию указанному заказчиком лицу</a:t>
            </a:r>
          </a:p>
          <a:p>
            <a:r>
              <a:rPr lang="ru-RU" dirty="0" smtClean="0"/>
              <a:t>Права принадлежат заказчику</a:t>
            </a:r>
          </a:p>
          <a:p>
            <a:pPr lvl="1"/>
            <a:r>
              <a:rPr lang="ru-RU" dirty="0" smtClean="0"/>
              <a:t>Исполнитель обязан приобрести  все права и передать их заказчику</a:t>
            </a:r>
          </a:p>
          <a:p>
            <a:pPr lvl="1"/>
            <a:r>
              <a:rPr lang="ru-RU" dirty="0" smtClean="0"/>
              <a:t>Исполнитель имеет право на возмещение ВСЕХ расходов</a:t>
            </a:r>
          </a:p>
          <a:p>
            <a:r>
              <a:rPr lang="ru-RU" dirty="0" smtClean="0"/>
              <a:t>Права принадлежат заказчику и исполнителю совместно</a:t>
            </a:r>
          </a:p>
          <a:p>
            <a:pPr lvl="1"/>
            <a:r>
              <a:rPr lang="ru-RU" dirty="0" smtClean="0"/>
              <a:t>Заказчик вправе предоставлять безвозмездные простые лицензии, уведомив исполнителя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Служебное произведение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Создано в рамках трудовых обязанностей, в рабочее время и за зарплату</a:t>
            </a:r>
          </a:p>
          <a:p>
            <a:r>
              <a:rPr lang="ru-RU" dirty="0" smtClean="0"/>
              <a:t>Исключительное право и право на обнародование принадлежит работодателю, если договором не предусмотрено иное</a:t>
            </a:r>
          </a:p>
          <a:p>
            <a:r>
              <a:rPr lang="ru-RU" dirty="0" smtClean="0"/>
              <a:t>Исключительное право возвращается автору, если в течение 3 лет не начато использование произведения, не передано исключительное право, не объявлено о сохранении в тайне, последствия для работодателя</a:t>
            </a:r>
          </a:p>
          <a:p>
            <a:r>
              <a:rPr lang="ru-RU" dirty="0" smtClean="0"/>
              <a:t>Автор-работник имеет право на вознаграждение, определяемое договором или судом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Авторские договоры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Договор об отчуждении исключительного права</a:t>
            </a:r>
          </a:p>
          <a:p>
            <a:r>
              <a:rPr lang="ru-RU" dirty="0" smtClean="0"/>
              <a:t>Лицензионный договор</a:t>
            </a:r>
          </a:p>
          <a:p>
            <a:r>
              <a:rPr lang="ru-RU" dirty="0" smtClean="0"/>
              <a:t>Договор авторского заказа</a:t>
            </a:r>
          </a:p>
          <a:p>
            <a:r>
              <a:rPr lang="ru-RU" dirty="0" smtClean="0"/>
              <a:t>Иной договор, не противоречащий законодательству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Договор об отчуждении права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Предмет – исключительное право</a:t>
            </a:r>
          </a:p>
          <a:p>
            <a:r>
              <a:rPr lang="ru-RU" dirty="0" smtClean="0"/>
              <a:t>Возмездный или безвозмездный</a:t>
            </a:r>
          </a:p>
          <a:p>
            <a:r>
              <a:rPr lang="ru-RU" dirty="0" err="1" smtClean="0"/>
              <a:t>Консенсуальный</a:t>
            </a:r>
            <a:r>
              <a:rPr lang="ru-RU" dirty="0" smtClean="0"/>
              <a:t> или реальный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Лицензионный договор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Существенные условия</a:t>
            </a:r>
          </a:p>
          <a:p>
            <a:r>
              <a:rPr lang="ru-RU" dirty="0" smtClean="0"/>
              <a:t>Отчет перед лицензиаром</a:t>
            </a:r>
          </a:p>
          <a:p>
            <a:r>
              <a:rPr lang="ru-RU" dirty="0" smtClean="0"/>
              <a:t>Обязанности лицензиата по издательскому договору</a:t>
            </a:r>
          </a:p>
          <a:p>
            <a:r>
              <a:rPr lang="ru-RU" dirty="0" smtClean="0"/>
              <a:t>Ответственность сторон</a:t>
            </a:r>
          </a:p>
          <a:p>
            <a:r>
              <a:rPr lang="ru-RU" dirty="0" smtClean="0"/>
              <a:t>Основания для прекращения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1757</TotalTime>
  <Words>1151</Words>
  <Application>Microsoft Office PowerPoint</Application>
  <PresentationFormat>Экран (4:3)</PresentationFormat>
  <Paragraphs>212</Paragraphs>
  <Slides>28</Slides>
  <Notes>28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29" baseType="lpstr">
      <vt:lpstr>Изящная</vt:lpstr>
      <vt:lpstr>Права на результат творческой деятельности (интеллектуальные права)</vt:lpstr>
      <vt:lpstr>Сроки охраны</vt:lpstr>
      <vt:lpstr>Распоряжение исключительным правом</vt:lpstr>
      <vt:lpstr>Свободное использование</vt:lpstr>
      <vt:lpstr>Казенное произведение  (ст. 1298 ГК РФ)</vt:lpstr>
      <vt:lpstr>Служебное произведение</vt:lpstr>
      <vt:lpstr>Авторские договоры</vt:lpstr>
      <vt:lpstr>Договор об отчуждении права</vt:lpstr>
      <vt:lpstr>Лицензионный договор</vt:lpstr>
      <vt:lpstr>Договор авторского заказа 1286 и 1296</vt:lpstr>
      <vt:lpstr>Сложный объект</vt:lpstr>
      <vt:lpstr>Коллективное управление</vt:lpstr>
      <vt:lpstr>Авторское вознаграждение</vt:lpstr>
      <vt:lpstr>Основные изменения в ГК РФ</vt:lpstr>
      <vt:lpstr>Учет</vt:lpstr>
      <vt:lpstr>Нематериальный актив  как объект учета </vt:lpstr>
      <vt:lpstr>Не подлежат учету</vt:lpstr>
      <vt:lpstr>Инвентарный объект</vt:lpstr>
      <vt:lpstr>Этапы движения нематериальных активов</vt:lpstr>
      <vt:lpstr>поступление</vt:lpstr>
      <vt:lpstr>Амортизация не начисляется</vt:lpstr>
      <vt:lpstr>Выбор способа амортизации</vt:lpstr>
      <vt:lpstr>выбытие</vt:lpstr>
      <vt:lpstr>Музеи</vt:lpstr>
      <vt:lpstr>Библиотеки</vt:lpstr>
      <vt:lpstr>кинопроизводители</vt:lpstr>
      <vt:lpstr>кинопрокатчики</vt:lpstr>
      <vt:lpstr>Учебные заведения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Права на результат творческой деятельности (интеллектуальные права)</dc:title>
  <dc:creator>Пользователь Windows</dc:creator>
  <cp:lastModifiedBy>Пользователь Windows</cp:lastModifiedBy>
  <cp:revision>5</cp:revision>
  <dcterms:created xsi:type="dcterms:W3CDTF">2014-06-08T05:37:51Z</dcterms:created>
  <dcterms:modified xsi:type="dcterms:W3CDTF">2014-06-09T11:12:41Z</dcterms:modified>
</cp:coreProperties>
</file>